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64" r:id="rId4"/>
    <p:sldId id="265" r:id="rId5"/>
    <p:sldId id="266" r:id="rId6"/>
    <p:sldId id="267" r:id="rId7"/>
    <p:sldId id="268" r:id="rId8"/>
    <p:sldId id="269" r:id="rId9"/>
    <p:sldId id="271" r:id="rId10"/>
    <p:sldId id="259" r:id="rId11"/>
    <p:sldId id="260" r:id="rId12"/>
    <p:sldId id="261" r:id="rId13"/>
    <p:sldId id="273" r:id="rId14"/>
    <p:sldId id="262" r:id="rId15"/>
    <p:sldId id="263" r:id="rId16"/>
    <p:sldId id="270"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1" autoAdjust="0"/>
    <p:restoredTop sz="96242" autoAdjust="0"/>
  </p:normalViewPr>
  <p:slideViewPr>
    <p:cSldViewPr snapToGrid="0">
      <p:cViewPr varScale="1">
        <p:scale>
          <a:sx n="64" d="100"/>
          <a:sy n="64" d="100"/>
        </p:scale>
        <p:origin x="72" y="930"/>
      </p:cViewPr>
      <p:guideLst/>
    </p:cSldViewPr>
  </p:slideViewPr>
  <p:outlineViewPr>
    <p:cViewPr>
      <p:scale>
        <a:sx n="33" d="100"/>
        <a:sy n="33" d="100"/>
      </p:scale>
      <p:origin x="0" y="-1644"/>
    </p:cViewPr>
  </p:outlineViewPr>
  <p:notesTextViewPr>
    <p:cViewPr>
      <p:scale>
        <a:sx n="1" d="1"/>
        <a:sy n="1" d="1"/>
      </p:scale>
      <p:origin x="0" y="0"/>
    </p:cViewPr>
  </p:notesTextViewPr>
  <p:notesViewPr>
    <p:cSldViewPr snapToGrid="0">
      <p:cViewPr varScale="1">
        <p:scale>
          <a:sx n="84" d="100"/>
          <a:sy n="84" d="100"/>
        </p:scale>
        <p:origin x="106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AE483-9F93-4A74-9608-59EE4A80C284}" type="datetimeFigureOut">
              <a:rPr lang="es-MX" smtClean="0"/>
              <a:t>28/07/2020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2AD1F-39B7-45D9-8B65-4789A3F031C5}" type="slidenum">
              <a:rPr lang="es-MX" smtClean="0"/>
              <a:t>‹Nº›</a:t>
            </a:fld>
            <a:endParaRPr lang="es-MX"/>
          </a:p>
        </p:txBody>
      </p:sp>
    </p:spTree>
    <p:extLst>
      <p:ext uri="{BB962C8B-B14F-4D97-AF65-F5344CB8AC3E}">
        <p14:creationId xmlns:p14="http://schemas.microsoft.com/office/powerpoint/2010/main" val="166710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102AD1F-39B7-45D9-8B65-4789A3F031C5}" type="slidenum">
              <a:rPr lang="es-MX" smtClean="0"/>
              <a:t>1</a:t>
            </a:fld>
            <a:endParaRPr lang="es-MX"/>
          </a:p>
        </p:txBody>
      </p:sp>
    </p:spTree>
    <p:extLst>
      <p:ext uri="{BB962C8B-B14F-4D97-AF65-F5344CB8AC3E}">
        <p14:creationId xmlns:p14="http://schemas.microsoft.com/office/powerpoint/2010/main" val="3137567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102AD1F-39B7-45D9-8B65-4789A3F031C5}" type="slidenum">
              <a:rPr lang="es-MX" smtClean="0"/>
              <a:t>2</a:t>
            </a:fld>
            <a:endParaRPr lang="es-MX"/>
          </a:p>
        </p:txBody>
      </p:sp>
    </p:spTree>
    <p:extLst>
      <p:ext uri="{BB962C8B-B14F-4D97-AF65-F5344CB8AC3E}">
        <p14:creationId xmlns:p14="http://schemas.microsoft.com/office/powerpoint/2010/main" val="17234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102AD1F-39B7-45D9-8B65-4789A3F031C5}" type="slidenum">
              <a:rPr lang="es-MX" smtClean="0"/>
              <a:t>3</a:t>
            </a:fld>
            <a:endParaRPr lang="es-MX"/>
          </a:p>
        </p:txBody>
      </p:sp>
    </p:spTree>
    <p:extLst>
      <p:ext uri="{BB962C8B-B14F-4D97-AF65-F5344CB8AC3E}">
        <p14:creationId xmlns:p14="http://schemas.microsoft.com/office/powerpoint/2010/main" val="3443420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065E079-1DE3-48FA-8AB7-0B561B0CBAE2}" type="datetime1">
              <a:rPr lang="es-MX" smtClean="0"/>
              <a:t>28/07/2020</a:t>
            </a:fld>
            <a:endParaRPr lang="es-MX"/>
          </a:p>
        </p:txBody>
      </p:sp>
      <p:sp>
        <p:nvSpPr>
          <p:cNvPr id="5" name="Footer Placeholder 4"/>
          <p:cNvSpPr>
            <a:spLocks noGrp="1"/>
          </p:cNvSpPr>
          <p:nvPr>
            <p:ph type="ftr" sz="quarter" idx="11"/>
          </p:nvPr>
        </p:nvSpPr>
        <p:spPr>
          <a:xfrm>
            <a:off x="2692397" y="5037663"/>
            <a:ext cx="5214635" cy="279400"/>
          </a:xfrm>
        </p:spPr>
        <p:txBody>
          <a:bodyPr/>
          <a:lstStyle/>
          <a:p>
            <a:r>
              <a:rPr lang="es-MX"/>
              <a:t>Mtro. Víctor M. Monroy Juárez                                                                                                                                                                                             Monroy Abogados. S. C.</a:t>
            </a:r>
          </a:p>
        </p:txBody>
      </p:sp>
      <p:sp>
        <p:nvSpPr>
          <p:cNvPr id="6" name="Slide Number Placeholder 5"/>
          <p:cNvSpPr>
            <a:spLocks noGrp="1"/>
          </p:cNvSpPr>
          <p:nvPr>
            <p:ph type="sldNum" sz="quarter" idx="12"/>
          </p:nvPr>
        </p:nvSpPr>
        <p:spPr>
          <a:xfrm>
            <a:off x="8956900" y="5037663"/>
            <a:ext cx="551167" cy="279400"/>
          </a:xfrm>
        </p:spPr>
        <p:txBody>
          <a:bodyPr/>
          <a:lstStyle/>
          <a:p>
            <a:fld id="{88F541B9-2EA2-4643-9FBE-9400AB583F27}" type="slidenum">
              <a:rPr lang="es-MX" smtClean="0"/>
              <a:t>‹Nº›</a:t>
            </a:fld>
            <a:endParaRPr lang="es-MX"/>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20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EFDE235-0D75-4A75-A4F4-F0784186E967}" type="datetime1">
              <a:rPr lang="es-MX" smtClean="0"/>
              <a:t>28/07/2020</a:t>
            </a:fld>
            <a:endParaRPr lang="es-MX"/>
          </a:p>
        </p:txBody>
      </p:sp>
      <p:sp>
        <p:nvSpPr>
          <p:cNvPr id="6" name="Footer Placeholder 5"/>
          <p:cNvSpPr>
            <a:spLocks noGrp="1"/>
          </p:cNvSpPr>
          <p:nvPr>
            <p:ph type="ftr" sz="quarter" idx="11"/>
          </p:nvPr>
        </p:nvSpPr>
        <p:spPr/>
        <p:txBody>
          <a:bodyPr/>
          <a:lstStyle/>
          <a:p>
            <a:r>
              <a:rPr lang="es-MX"/>
              <a:t>Mtro. Víctor M. Monroy Juárez                                                                                                                                                                                             Monroy Abogados. S. C.</a:t>
            </a:r>
          </a:p>
        </p:txBody>
      </p:sp>
      <p:sp>
        <p:nvSpPr>
          <p:cNvPr id="7" name="Slide Number Placeholder 6"/>
          <p:cNvSpPr>
            <a:spLocks noGrp="1"/>
          </p:cNvSpPr>
          <p:nvPr>
            <p:ph type="sldNum" sz="quarter" idx="12"/>
          </p:nvPr>
        </p:nvSpPr>
        <p:spPr/>
        <p:txBody>
          <a:bodyPr/>
          <a:lstStyle/>
          <a:p>
            <a:fld id="{88F541B9-2EA2-4643-9FBE-9400AB583F27}" type="slidenum">
              <a:rPr lang="es-MX" smtClean="0"/>
              <a:t>‹Nº›</a:t>
            </a:fld>
            <a:endParaRPr lang="es-MX"/>
          </a:p>
        </p:txBody>
      </p:sp>
    </p:spTree>
    <p:extLst>
      <p:ext uri="{BB962C8B-B14F-4D97-AF65-F5344CB8AC3E}">
        <p14:creationId xmlns:p14="http://schemas.microsoft.com/office/powerpoint/2010/main" val="332549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38C8114-A4DB-4539-9B6A-4999C4E5F116}" type="datetime1">
              <a:rPr lang="es-MX" smtClean="0"/>
              <a:t>28/07/2020</a:t>
            </a:fld>
            <a:endParaRPr lang="es-MX"/>
          </a:p>
        </p:txBody>
      </p:sp>
      <p:sp>
        <p:nvSpPr>
          <p:cNvPr id="5" name="Footer Placeholder 4"/>
          <p:cNvSpPr>
            <a:spLocks noGrp="1"/>
          </p:cNvSpPr>
          <p:nvPr>
            <p:ph type="ftr" sz="quarter" idx="11"/>
          </p:nvPr>
        </p:nvSpPr>
        <p:spPr/>
        <p:txBody>
          <a:bodyPr/>
          <a:lstStyle/>
          <a:p>
            <a:r>
              <a:rPr lang="es-MX"/>
              <a:t>Mtro. Víctor M. Monroy Juárez                                                                                                                                                                                             Monroy Abogados. S. C.</a:t>
            </a:r>
          </a:p>
        </p:txBody>
      </p:sp>
      <p:sp>
        <p:nvSpPr>
          <p:cNvPr id="6" name="Slide Number Placeholder 5"/>
          <p:cNvSpPr>
            <a:spLocks noGrp="1"/>
          </p:cNvSpPr>
          <p:nvPr>
            <p:ph type="sldNum" sz="quarter" idx="12"/>
          </p:nvPr>
        </p:nvSpPr>
        <p:spPr/>
        <p:txBody>
          <a:bodyPr/>
          <a:lstStyle/>
          <a:p>
            <a:fld id="{88F541B9-2EA2-4643-9FBE-9400AB583F27}" type="slidenum">
              <a:rPr lang="es-MX" smtClean="0"/>
              <a:t>‹Nº›</a:t>
            </a:fld>
            <a:endParaRPr lang="es-MX"/>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3696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9342136-CB00-4219-9877-DDC84842F37E}" type="datetime1">
              <a:rPr lang="es-MX" smtClean="0"/>
              <a:t>28/07/2020</a:t>
            </a:fld>
            <a:endParaRPr lang="es-MX"/>
          </a:p>
        </p:txBody>
      </p:sp>
      <p:sp>
        <p:nvSpPr>
          <p:cNvPr id="5" name="Footer Placeholder 4"/>
          <p:cNvSpPr>
            <a:spLocks noGrp="1"/>
          </p:cNvSpPr>
          <p:nvPr>
            <p:ph type="ftr" sz="quarter" idx="11"/>
          </p:nvPr>
        </p:nvSpPr>
        <p:spPr/>
        <p:txBody>
          <a:bodyPr/>
          <a:lstStyle/>
          <a:p>
            <a:r>
              <a:rPr lang="es-MX"/>
              <a:t>Mtro. Víctor M. Monroy Juárez                                                                                                                                                                                             Monroy Abogados. S. C.</a:t>
            </a:r>
          </a:p>
        </p:txBody>
      </p:sp>
      <p:sp>
        <p:nvSpPr>
          <p:cNvPr id="6" name="Slide Number Placeholder 5"/>
          <p:cNvSpPr>
            <a:spLocks noGrp="1"/>
          </p:cNvSpPr>
          <p:nvPr>
            <p:ph type="sldNum" sz="quarter" idx="12"/>
          </p:nvPr>
        </p:nvSpPr>
        <p:spPr/>
        <p:txBody>
          <a:bodyPr/>
          <a:lstStyle/>
          <a:p>
            <a:fld id="{88F541B9-2EA2-4643-9FBE-9400AB583F27}" type="slidenum">
              <a:rPr lang="es-MX" smtClean="0"/>
              <a:t>‹Nº›</a:t>
            </a:fld>
            <a:endParaRPr lang="es-MX"/>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6134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63D572-E278-443B-B27D-2872CDCBF103}" type="datetime1">
              <a:rPr lang="es-MX" smtClean="0"/>
              <a:t>28/07/2020</a:t>
            </a:fld>
            <a:endParaRPr lang="es-MX"/>
          </a:p>
        </p:txBody>
      </p:sp>
      <p:sp>
        <p:nvSpPr>
          <p:cNvPr id="5" name="Footer Placeholder 4"/>
          <p:cNvSpPr>
            <a:spLocks noGrp="1"/>
          </p:cNvSpPr>
          <p:nvPr>
            <p:ph type="ftr" sz="quarter" idx="11"/>
          </p:nvPr>
        </p:nvSpPr>
        <p:spPr/>
        <p:txBody>
          <a:bodyPr/>
          <a:lstStyle/>
          <a:p>
            <a:r>
              <a:rPr lang="es-MX"/>
              <a:t>Mtro. Víctor M. Monroy Juárez                                                                                                                                                                                             Monroy Abogados. S. C.</a:t>
            </a:r>
          </a:p>
        </p:txBody>
      </p:sp>
      <p:sp>
        <p:nvSpPr>
          <p:cNvPr id="6" name="Slide Number Placeholder 5"/>
          <p:cNvSpPr>
            <a:spLocks noGrp="1"/>
          </p:cNvSpPr>
          <p:nvPr>
            <p:ph type="sldNum" sz="quarter" idx="12"/>
          </p:nvPr>
        </p:nvSpPr>
        <p:spPr/>
        <p:txBody>
          <a:bodyPr/>
          <a:lstStyle/>
          <a:p>
            <a:fld id="{88F541B9-2EA2-4643-9FBE-9400AB583F27}" type="slidenum">
              <a:rPr lang="es-MX" smtClean="0"/>
              <a:t>‹Nº›</a:t>
            </a:fld>
            <a:endParaRPr lang="es-MX"/>
          </a:p>
        </p:txBody>
      </p:sp>
    </p:spTree>
    <p:extLst>
      <p:ext uri="{BB962C8B-B14F-4D97-AF65-F5344CB8AC3E}">
        <p14:creationId xmlns:p14="http://schemas.microsoft.com/office/powerpoint/2010/main" val="742695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595A152-3689-4A3E-B340-0D9AF69DBA05}" type="datetime1">
              <a:rPr lang="es-MX" smtClean="0"/>
              <a:t>28/07/2020</a:t>
            </a:fld>
            <a:endParaRPr lang="es-MX"/>
          </a:p>
        </p:txBody>
      </p:sp>
      <p:sp>
        <p:nvSpPr>
          <p:cNvPr id="5" name="Footer Placeholder 4"/>
          <p:cNvSpPr>
            <a:spLocks noGrp="1"/>
          </p:cNvSpPr>
          <p:nvPr>
            <p:ph type="ftr" sz="quarter" idx="11"/>
          </p:nvPr>
        </p:nvSpPr>
        <p:spPr/>
        <p:txBody>
          <a:bodyPr/>
          <a:lstStyle/>
          <a:p>
            <a:r>
              <a:rPr lang="es-MX"/>
              <a:t>Mtro. Víctor M. Monroy Juárez                                                                                                                                                                                             Monroy Abogados. S. C.</a:t>
            </a:r>
          </a:p>
        </p:txBody>
      </p:sp>
      <p:sp>
        <p:nvSpPr>
          <p:cNvPr id="6" name="Slide Number Placeholder 5"/>
          <p:cNvSpPr>
            <a:spLocks noGrp="1"/>
          </p:cNvSpPr>
          <p:nvPr>
            <p:ph type="sldNum" sz="quarter" idx="12"/>
          </p:nvPr>
        </p:nvSpPr>
        <p:spPr/>
        <p:txBody>
          <a:bodyPr/>
          <a:lstStyle/>
          <a:p>
            <a:fld id="{88F541B9-2EA2-4643-9FBE-9400AB583F27}" type="slidenum">
              <a:rPr lang="es-MX" smtClean="0"/>
              <a:t>‹Nº›</a:t>
            </a:fld>
            <a:endParaRPr lang="es-MX"/>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3121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D0E5676-54F6-49C8-A532-AF63CBEF683A}" type="datetime1">
              <a:rPr lang="es-MX" smtClean="0"/>
              <a:t>28/07/2020</a:t>
            </a:fld>
            <a:endParaRPr lang="es-MX"/>
          </a:p>
        </p:txBody>
      </p:sp>
      <p:sp>
        <p:nvSpPr>
          <p:cNvPr id="5" name="Footer Placeholder 4"/>
          <p:cNvSpPr>
            <a:spLocks noGrp="1"/>
          </p:cNvSpPr>
          <p:nvPr>
            <p:ph type="ftr" sz="quarter" idx="11"/>
          </p:nvPr>
        </p:nvSpPr>
        <p:spPr/>
        <p:txBody>
          <a:bodyPr/>
          <a:lstStyle/>
          <a:p>
            <a:r>
              <a:rPr lang="es-MX"/>
              <a:t>Mtro. Víctor M. Monroy Juárez                                                                                                                                                                                             Monroy Abogados. S. C.</a:t>
            </a:r>
          </a:p>
        </p:txBody>
      </p:sp>
      <p:sp>
        <p:nvSpPr>
          <p:cNvPr id="6" name="Slide Number Placeholder 5"/>
          <p:cNvSpPr>
            <a:spLocks noGrp="1"/>
          </p:cNvSpPr>
          <p:nvPr>
            <p:ph type="sldNum" sz="quarter" idx="12"/>
          </p:nvPr>
        </p:nvSpPr>
        <p:spPr/>
        <p:txBody>
          <a:bodyPr/>
          <a:lstStyle/>
          <a:p>
            <a:fld id="{88F541B9-2EA2-4643-9FBE-9400AB583F27}" type="slidenum">
              <a:rPr lang="es-MX" smtClean="0"/>
              <a:t>‹Nº›</a:t>
            </a:fld>
            <a:endParaRPr lang="es-MX"/>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5104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B892E04-2A5D-4639-9E4E-A27F2EE9B267}" type="datetime1">
              <a:rPr lang="es-MX" smtClean="0"/>
              <a:t>28/07/2020</a:t>
            </a:fld>
            <a:endParaRPr lang="es-MX"/>
          </a:p>
        </p:txBody>
      </p:sp>
      <p:sp>
        <p:nvSpPr>
          <p:cNvPr id="5" name="Footer Placeholder 4"/>
          <p:cNvSpPr>
            <a:spLocks noGrp="1"/>
          </p:cNvSpPr>
          <p:nvPr>
            <p:ph type="ftr" sz="quarter" idx="11"/>
          </p:nvPr>
        </p:nvSpPr>
        <p:spPr/>
        <p:txBody>
          <a:bodyPr/>
          <a:lstStyle/>
          <a:p>
            <a:r>
              <a:rPr lang="es-MX"/>
              <a:t>Mtro. Víctor M. Monroy Juárez                                                                                                                                                                                             Monroy Abogados. S. C.</a:t>
            </a:r>
          </a:p>
        </p:txBody>
      </p:sp>
      <p:sp>
        <p:nvSpPr>
          <p:cNvPr id="6" name="Slide Number Placeholder 5"/>
          <p:cNvSpPr>
            <a:spLocks noGrp="1"/>
          </p:cNvSpPr>
          <p:nvPr>
            <p:ph type="sldNum" sz="quarter" idx="12"/>
          </p:nvPr>
        </p:nvSpPr>
        <p:spPr/>
        <p:txBody>
          <a:bodyPr/>
          <a:lstStyle/>
          <a:p>
            <a:fld id="{88F541B9-2EA2-4643-9FBE-9400AB583F27}"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2397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BA83B-F7C9-452E-B8DF-3BFEB855E637}" type="datetime1">
              <a:rPr lang="es-MX" smtClean="0"/>
              <a:t>28/07/2020</a:t>
            </a:fld>
            <a:endParaRPr lang="es-MX"/>
          </a:p>
        </p:txBody>
      </p:sp>
      <p:sp>
        <p:nvSpPr>
          <p:cNvPr id="5" name="Footer Placeholder 4"/>
          <p:cNvSpPr>
            <a:spLocks noGrp="1"/>
          </p:cNvSpPr>
          <p:nvPr>
            <p:ph type="ftr" sz="quarter" idx="11"/>
          </p:nvPr>
        </p:nvSpPr>
        <p:spPr/>
        <p:txBody>
          <a:bodyPr/>
          <a:lstStyle/>
          <a:p>
            <a:r>
              <a:rPr lang="es-MX"/>
              <a:t>Mtro. Víctor M. Monroy Juárez                                                                                                                                                                                             Monroy Abogados. S. C.</a:t>
            </a:r>
          </a:p>
        </p:txBody>
      </p:sp>
      <p:sp>
        <p:nvSpPr>
          <p:cNvPr id="6" name="Slide Number Placeholder 5"/>
          <p:cNvSpPr>
            <a:spLocks noGrp="1"/>
          </p:cNvSpPr>
          <p:nvPr>
            <p:ph type="sldNum" sz="quarter" idx="12"/>
          </p:nvPr>
        </p:nvSpPr>
        <p:spPr/>
        <p:txBody>
          <a:bodyPr/>
          <a:lstStyle/>
          <a:p>
            <a:fld id="{88F541B9-2EA2-4643-9FBE-9400AB583F27}" type="slidenum">
              <a:rPr lang="es-MX" smtClean="0"/>
              <a:t>‹Nº›</a:t>
            </a:fld>
            <a:endParaRPr lang="es-MX"/>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686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95D4BD-12FF-4718-A57D-70A8B68145F0}" type="datetime1">
              <a:rPr lang="es-MX" smtClean="0"/>
              <a:t>28/07/2020</a:t>
            </a:fld>
            <a:endParaRPr lang="es-MX"/>
          </a:p>
        </p:txBody>
      </p:sp>
      <p:sp>
        <p:nvSpPr>
          <p:cNvPr id="5" name="Footer Placeholder 4"/>
          <p:cNvSpPr>
            <a:spLocks noGrp="1"/>
          </p:cNvSpPr>
          <p:nvPr>
            <p:ph type="ftr" sz="quarter" idx="11"/>
          </p:nvPr>
        </p:nvSpPr>
        <p:spPr/>
        <p:txBody>
          <a:bodyPr/>
          <a:lstStyle/>
          <a:p>
            <a:r>
              <a:rPr lang="es-MX"/>
              <a:t>Mtro. Víctor M. Monroy Juárez                                                                                                                                                                                             Monroy Abogados. S. C.</a:t>
            </a:r>
          </a:p>
        </p:txBody>
      </p:sp>
      <p:sp>
        <p:nvSpPr>
          <p:cNvPr id="6" name="Slide Number Placeholder 5"/>
          <p:cNvSpPr>
            <a:spLocks noGrp="1"/>
          </p:cNvSpPr>
          <p:nvPr>
            <p:ph type="sldNum" sz="quarter" idx="12"/>
          </p:nvPr>
        </p:nvSpPr>
        <p:spPr/>
        <p:txBody>
          <a:bodyPr/>
          <a:lstStyle/>
          <a:p>
            <a:fld id="{88F541B9-2EA2-4643-9FBE-9400AB583F27}" type="slidenum">
              <a:rPr lang="es-MX" smtClean="0"/>
              <a:t>‹Nº›</a:t>
            </a:fld>
            <a:endParaRPr lang="es-MX"/>
          </a:p>
        </p:txBody>
      </p:sp>
    </p:spTree>
    <p:extLst>
      <p:ext uri="{BB962C8B-B14F-4D97-AF65-F5344CB8AC3E}">
        <p14:creationId xmlns:p14="http://schemas.microsoft.com/office/powerpoint/2010/main" val="3020342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3A1DF03-CF42-4124-8FF1-F2C7F88AC4DF}" type="datetime1">
              <a:rPr lang="es-MX" smtClean="0"/>
              <a:t>28/07/2020</a:t>
            </a:fld>
            <a:endParaRPr lang="es-MX"/>
          </a:p>
        </p:txBody>
      </p:sp>
      <p:sp>
        <p:nvSpPr>
          <p:cNvPr id="5" name="Footer Placeholder 4"/>
          <p:cNvSpPr>
            <a:spLocks noGrp="1"/>
          </p:cNvSpPr>
          <p:nvPr>
            <p:ph type="ftr" sz="quarter" idx="11"/>
          </p:nvPr>
        </p:nvSpPr>
        <p:spPr/>
        <p:txBody>
          <a:bodyPr/>
          <a:lstStyle/>
          <a:p>
            <a:r>
              <a:rPr lang="es-MX"/>
              <a:t>Mtro. Víctor M. Monroy Juárez                                                                                                                                                                                             Monroy Abogados. S. C.</a:t>
            </a:r>
          </a:p>
        </p:txBody>
      </p:sp>
      <p:sp>
        <p:nvSpPr>
          <p:cNvPr id="6" name="Slide Number Placeholder 5"/>
          <p:cNvSpPr>
            <a:spLocks noGrp="1"/>
          </p:cNvSpPr>
          <p:nvPr>
            <p:ph type="sldNum" sz="quarter" idx="12"/>
          </p:nvPr>
        </p:nvSpPr>
        <p:spPr/>
        <p:txBody>
          <a:bodyPr/>
          <a:lstStyle/>
          <a:p>
            <a:fld id="{88F541B9-2EA2-4643-9FBE-9400AB583F27}" type="slidenum">
              <a:rPr lang="es-MX" smtClean="0"/>
              <a:t>‹Nº›</a:t>
            </a:fld>
            <a:endParaRPr lang="es-MX"/>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867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0005DD4-B9EA-49F5-B10F-4B356C839997}" type="datetime1">
              <a:rPr lang="es-MX" smtClean="0"/>
              <a:t>28/07/2020</a:t>
            </a:fld>
            <a:endParaRPr lang="es-MX"/>
          </a:p>
        </p:txBody>
      </p:sp>
      <p:sp>
        <p:nvSpPr>
          <p:cNvPr id="6" name="Footer Placeholder 5"/>
          <p:cNvSpPr>
            <a:spLocks noGrp="1"/>
          </p:cNvSpPr>
          <p:nvPr>
            <p:ph type="ftr" sz="quarter" idx="11"/>
          </p:nvPr>
        </p:nvSpPr>
        <p:spPr/>
        <p:txBody>
          <a:bodyPr/>
          <a:lstStyle/>
          <a:p>
            <a:r>
              <a:rPr lang="es-MX"/>
              <a:t>Mtro. Víctor M. Monroy Juárez                                                                                                                                                                                             Monroy Abogados. S. C.</a:t>
            </a:r>
          </a:p>
        </p:txBody>
      </p:sp>
      <p:sp>
        <p:nvSpPr>
          <p:cNvPr id="7" name="Slide Number Placeholder 6"/>
          <p:cNvSpPr>
            <a:spLocks noGrp="1"/>
          </p:cNvSpPr>
          <p:nvPr>
            <p:ph type="sldNum" sz="quarter" idx="12"/>
          </p:nvPr>
        </p:nvSpPr>
        <p:spPr/>
        <p:txBody>
          <a:bodyPr/>
          <a:lstStyle/>
          <a:p>
            <a:fld id="{88F541B9-2EA2-4643-9FBE-9400AB583F27}" type="slidenum">
              <a:rPr lang="es-MX" smtClean="0"/>
              <a:t>‹Nº›</a:t>
            </a:fld>
            <a:endParaRPr lang="es-MX"/>
          </a:p>
        </p:txBody>
      </p:sp>
    </p:spTree>
    <p:extLst>
      <p:ext uri="{BB962C8B-B14F-4D97-AF65-F5344CB8AC3E}">
        <p14:creationId xmlns:p14="http://schemas.microsoft.com/office/powerpoint/2010/main" val="381083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FFF7514-3209-44DB-899A-1ED5F92EB9EA}" type="datetime1">
              <a:rPr lang="es-MX" smtClean="0"/>
              <a:t>28/07/2020</a:t>
            </a:fld>
            <a:endParaRPr lang="es-MX"/>
          </a:p>
        </p:txBody>
      </p:sp>
      <p:sp>
        <p:nvSpPr>
          <p:cNvPr id="8" name="Footer Placeholder 7"/>
          <p:cNvSpPr>
            <a:spLocks noGrp="1"/>
          </p:cNvSpPr>
          <p:nvPr>
            <p:ph type="ftr" sz="quarter" idx="11"/>
          </p:nvPr>
        </p:nvSpPr>
        <p:spPr/>
        <p:txBody>
          <a:bodyPr/>
          <a:lstStyle/>
          <a:p>
            <a:r>
              <a:rPr lang="es-MX"/>
              <a:t>Mtro. Víctor M. Monroy Juárez                                                                                                                                                                                             Monroy Abogados. S. C.</a:t>
            </a:r>
          </a:p>
        </p:txBody>
      </p:sp>
      <p:sp>
        <p:nvSpPr>
          <p:cNvPr id="9" name="Slide Number Placeholder 8"/>
          <p:cNvSpPr>
            <a:spLocks noGrp="1"/>
          </p:cNvSpPr>
          <p:nvPr>
            <p:ph type="sldNum" sz="quarter" idx="12"/>
          </p:nvPr>
        </p:nvSpPr>
        <p:spPr/>
        <p:txBody>
          <a:bodyPr/>
          <a:lstStyle/>
          <a:p>
            <a:fld id="{88F541B9-2EA2-4643-9FBE-9400AB583F27}" type="slidenum">
              <a:rPr lang="es-MX" smtClean="0"/>
              <a:t>‹Nº›</a:t>
            </a:fld>
            <a:endParaRPr lang="es-MX"/>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744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FEE6AAA-B2FF-4168-B5CF-D883EEFE2D5D}" type="datetime1">
              <a:rPr lang="es-MX" smtClean="0"/>
              <a:t>28/07/2020</a:t>
            </a:fld>
            <a:endParaRPr lang="es-MX"/>
          </a:p>
        </p:txBody>
      </p:sp>
      <p:sp>
        <p:nvSpPr>
          <p:cNvPr id="4" name="Footer Placeholder 3"/>
          <p:cNvSpPr>
            <a:spLocks noGrp="1"/>
          </p:cNvSpPr>
          <p:nvPr>
            <p:ph type="ftr" sz="quarter" idx="11"/>
          </p:nvPr>
        </p:nvSpPr>
        <p:spPr/>
        <p:txBody>
          <a:bodyPr/>
          <a:lstStyle/>
          <a:p>
            <a:r>
              <a:rPr lang="es-MX"/>
              <a:t>Mtro. Víctor M. Monroy Juárez                                                                                                                                                                                             Monroy Abogados. S. C.</a:t>
            </a:r>
          </a:p>
        </p:txBody>
      </p:sp>
      <p:sp>
        <p:nvSpPr>
          <p:cNvPr id="5" name="Slide Number Placeholder 4"/>
          <p:cNvSpPr>
            <a:spLocks noGrp="1"/>
          </p:cNvSpPr>
          <p:nvPr>
            <p:ph type="sldNum" sz="quarter" idx="12"/>
          </p:nvPr>
        </p:nvSpPr>
        <p:spPr/>
        <p:txBody>
          <a:bodyPr/>
          <a:lstStyle/>
          <a:p>
            <a:fld id="{88F541B9-2EA2-4643-9FBE-9400AB583F27}"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408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11635-3687-4ABE-A432-8260940C7221}" type="datetime1">
              <a:rPr lang="es-MX" smtClean="0"/>
              <a:t>28/07/2020</a:t>
            </a:fld>
            <a:endParaRPr lang="es-MX"/>
          </a:p>
        </p:txBody>
      </p:sp>
      <p:sp>
        <p:nvSpPr>
          <p:cNvPr id="3" name="Footer Placeholder 2"/>
          <p:cNvSpPr>
            <a:spLocks noGrp="1"/>
          </p:cNvSpPr>
          <p:nvPr>
            <p:ph type="ftr" sz="quarter" idx="11"/>
          </p:nvPr>
        </p:nvSpPr>
        <p:spPr/>
        <p:txBody>
          <a:bodyPr/>
          <a:lstStyle/>
          <a:p>
            <a:r>
              <a:rPr lang="es-MX"/>
              <a:t>Mtro. Víctor M. Monroy Juárez                                                                                                                                                                                             Monroy Abogados. S. C.</a:t>
            </a:r>
          </a:p>
        </p:txBody>
      </p:sp>
      <p:sp>
        <p:nvSpPr>
          <p:cNvPr id="4" name="Slide Number Placeholder 3"/>
          <p:cNvSpPr>
            <a:spLocks noGrp="1"/>
          </p:cNvSpPr>
          <p:nvPr>
            <p:ph type="sldNum" sz="quarter" idx="12"/>
          </p:nvPr>
        </p:nvSpPr>
        <p:spPr/>
        <p:txBody>
          <a:bodyPr/>
          <a:lstStyle/>
          <a:p>
            <a:fld id="{88F541B9-2EA2-4643-9FBE-9400AB583F27}" type="slidenum">
              <a:rPr lang="es-MX" smtClean="0"/>
              <a:t>‹Nº›</a:t>
            </a:fld>
            <a:endParaRPr lang="es-MX"/>
          </a:p>
        </p:txBody>
      </p:sp>
    </p:spTree>
    <p:extLst>
      <p:ext uri="{BB962C8B-B14F-4D97-AF65-F5344CB8AC3E}">
        <p14:creationId xmlns:p14="http://schemas.microsoft.com/office/powerpoint/2010/main" val="2263647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051C014-B310-40FB-B840-F9A925E91BEC}" type="datetime1">
              <a:rPr lang="es-MX" smtClean="0"/>
              <a:t>28/07/2020</a:t>
            </a:fld>
            <a:endParaRPr lang="es-MX"/>
          </a:p>
        </p:txBody>
      </p:sp>
      <p:sp>
        <p:nvSpPr>
          <p:cNvPr id="6" name="Footer Placeholder 5"/>
          <p:cNvSpPr>
            <a:spLocks noGrp="1"/>
          </p:cNvSpPr>
          <p:nvPr>
            <p:ph type="ftr" sz="quarter" idx="11"/>
          </p:nvPr>
        </p:nvSpPr>
        <p:spPr/>
        <p:txBody>
          <a:bodyPr/>
          <a:lstStyle/>
          <a:p>
            <a:r>
              <a:rPr lang="es-MX"/>
              <a:t>Mtro. Víctor M. Monroy Juárez                                                                                                                                                                                             Monroy Abogados. S. C.</a:t>
            </a:r>
          </a:p>
        </p:txBody>
      </p:sp>
      <p:sp>
        <p:nvSpPr>
          <p:cNvPr id="7" name="Slide Number Placeholder 6"/>
          <p:cNvSpPr>
            <a:spLocks noGrp="1"/>
          </p:cNvSpPr>
          <p:nvPr>
            <p:ph type="sldNum" sz="quarter" idx="12"/>
          </p:nvPr>
        </p:nvSpPr>
        <p:spPr/>
        <p:txBody>
          <a:bodyPr/>
          <a:lstStyle/>
          <a:p>
            <a:fld id="{88F541B9-2EA2-4643-9FBE-9400AB583F27}" type="slidenum">
              <a:rPr lang="es-MX" smtClean="0"/>
              <a:t>‹Nº›</a:t>
            </a:fld>
            <a:endParaRPr lang="es-MX"/>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254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865BCB7-B47E-4EC9-8684-95A0654AD574}" type="datetime1">
              <a:rPr lang="es-MX" smtClean="0"/>
              <a:t>28/07/2020</a:t>
            </a:fld>
            <a:endParaRPr lang="es-MX"/>
          </a:p>
        </p:txBody>
      </p:sp>
      <p:sp>
        <p:nvSpPr>
          <p:cNvPr id="6" name="Footer Placeholder 5"/>
          <p:cNvSpPr>
            <a:spLocks noGrp="1"/>
          </p:cNvSpPr>
          <p:nvPr>
            <p:ph type="ftr" sz="quarter" idx="11"/>
          </p:nvPr>
        </p:nvSpPr>
        <p:spPr/>
        <p:txBody>
          <a:bodyPr/>
          <a:lstStyle/>
          <a:p>
            <a:r>
              <a:rPr lang="es-MX"/>
              <a:t>Mtro. Víctor M. Monroy Juárez                                                                                                                                                                                             Monroy Abogados. S. C.</a:t>
            </a:r>
          </a:p>
        </p:txBody>
      </p:sp>
      <p:sp>
        <p:nvSpPr>
          <p:cNvPr id="7" name="Slide Number Placeholder 6"/>
          <p:cNvSpPr>
            <a:spLocks noGrp="1"/>
          </p:cNvSpPr>
          <p:nvPr>
            <p:ph type="sldNum" sz="quarter" idx="12"/>
          </p:nvPr>
        </p:nvSpPr>
        <p:spPr/>
        <p:txBody>
          <a:bodyPr/>
          <a:lstStyle/>
          <a:p>
            <a:fld id="{88F541B9-2EA2-4643-9FBE-9400AB583F27}" type="slidenum">
              <a:rPr lang="es-MX" smtClean="0"/>
              <a:t>‹Nº›</a:t>
            </a:fld>
            <a:endParaRPr lang="es-MX"/>
          </a:p>
        </p:txBody>
      </p:sp>
    </p:spTree>
    <p:extLst>
      <p:ext uri="{BB962C8B-B14F-4D97-AF65-F5344CB8AC3E}">
        <p14:creationId xmlns:p14="http://schemas.microsoft.com/office/powerpoint/2010/main" val="10436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A2F456-1ADA-49DD-9831-68D0AD97F48A}" type="datetime1">
              <a:rPr lang="es-MX" smtClean="0"/>
              <a:t>28/07/2020</a:t>
            </a:fld>
            <a:endParaRPr lang="es-MX"/>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s-MX"/>
              <a:t>Mtro. Víctor M. Monroy Juárez                                                                                                                                                                                             Monroy Abogados. S. C.</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F541B9-2EA2-4643-9FBE-9400AB583F27}" type="slidenum">
              <a:rPr lang="es-MX" smtClean="0"/>
              <a:t>‹Nº›</a:t>
            </a:fld>
            <a:endParaRPr lang="es-MX"/>
          </a:p>
        </p:txBody>
      </p:sp>
    </p:spTree>
    <p:extLst>
      <p:ext uri="{BB962C8B-B14F-4D97-AF65-F5344CB8AC3E}">
        <p14:creationId xmlns:p14="http://schemas.microsoft.com/office/powerpoint/2010/main" val="1053959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monroyabogados.com.mx/"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monroyabogados.com.mx/"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hyperlink" Target="http://www.monroyabogados.com.mx/"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monroyabogados.com.mx/"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60513" y="1864506"/>
            <a:ext cx="11270974" cy="2535237"/>
          </a:xfrm>
        </p:spPr>
        <p:txBody>
          <a:bodyPr>
            <a:normAutofit fontScale="25000" lnSpcReduction="20000"/>
          </a:bodyPr>
          <a:lstStyle/>
          <a:p>
            <a:pPr marL="0" indent="0">
              <a:buNone/>
            </a:pPr>
            <a:endParaRPr lang="es-MX" dirty="0"/>
          </a:p>
          <a:p>
            <a:pPr marL="0" indent="0" algn="ctr">
              <a:buNone/>
            </a:pPr>
            <a:endParaRPr lang="es-MX" sz="9000" b="1" dirty="0"/>
          </a:p>
          <a:p>
            <a:pPr marL="0" indent="0" algn="ctr">
              <a:buNone/>
            </a:pPr>
            <a:endParaRPr lang="es-MX" sz="9000" b="1" dirty="0"/>
          </a:p>
          <a:p>
            <a:pPr marL="0" indent="0" algn="ctr">
              <a:buNone/>
            </a:pPr>
            <a:endParaRPr lang="es-MX" sz="6600" dirty="0"/>
          </a:p>
          <a:p>
            <a:pPr marL="0" indent="0" algn="ctr">
              <a:buNone/>
            </a:pPr>
            <a:r>
              <a:rPr lang="es-MX" sz="17600" b="1" dirty="0">
                <a:solidFill>
                  <a:schemeClr val="tx1"/>
                </a:solidFill>
              </a:rPr>
              <a:t>COVID-19, TESTAMENTO </a:t>
            </a:r>
          </a:p>
          <a:p>
            <a:pPr marL="0" indent="0" algn="ctr">
              <a:buNone/>
            </a:pPr>
            <a:r>
              <a:rPr lang="es-MX" sz="17600" b="1" dirty="0">
                <a:solidFill>
                  <a:schemeClr val="tx1"/>
                </a:solidFill>
              </a:rPr>
              <a:t>Y </a:t>
            </a:r>
          </a:p>
          <a:p>
            <a:pPr marL="0" indent="0" algn="ctr">
              <a:buNone/>
            </a:pPr>
            <a:r>
              <a:rPr lang="es-MX" sz="17600" b="1" dirty="0">
                <a:solidFill>
                  <a:schemeClr val="tx1"/>
                </a:solidFill>
              </a:rPr>
              <a:t>SUCESIONES</a:t>
            </a:r>
          </a:p>
          <a:p>
            <a:pPr marL="0" indent="0">
              <a:buNone/>
            </a:pPr>
            <a:endParaRPr lang="es-MX" dirty="0"/>
          </a:p>
          <a:p>
            <a:pPr marL="0" indent="0">
              <a:buNone/>
            </a:pPr>
            <a:endParaRPr lang="es-MX"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2598" y="922488"/>
            <a:ext cx="2544000" cy="1908000"/>
          </a:xfrm>
          <a:prstGeom prst="rect">
            <a:avLst/>
          </a:prstGeom>
        </p:spPr>
      </p:pic>
      <p:sp>
        <p:nvSpPr>
          <p:cNvPr id="7" name="CuadroTexto 6"/>
          <p:cNvSpPr txBox="1"/>
          <p:nvPr/>
        </p:nvSpPr>
        <p:spPr>
          <a:xfrm>
            <a:off x="1180504" y="1522545"/>
            <a:ext cx="6863340" cy="707886"/>
          </a:xfrm>
          <a:prstGeom prst="rect">
            <a:avLst/>
          </a:prstGeom>
          <a:noFill/>
        </p:spPr>
        <p:txBody>
          <a:bodyPr wrap="square" rtlCol="0">
            <a:spAutoFit/>
          </a:bodyPr>
          <a:lstStyle/>
          <a:p>
            <a:pPr algn="ctr"/>
            <a:r>
              <a:rPr lang="es-MX" sz="4000" b="1" dirty="0"/>
              <a:t>MONROY ABOGADOS, S. C.</a:t>
            </a:r>
          </a:p>
        </p:txBody>
      </p:sp>
    </p:spTree>
    <p:extLst>
      <p:ext uri="{BB962C8B-B14F-4D97-AF65-F5344CB8AC3E}">
        <p14:creationId xmlns:p14="http://schemas.microsoft.com/office/powerpoint/2010/main" val="2714360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xmlns="" id="{FC330D2C-F50C-4CFA-B0FB-E8FA16239878}"/>
              </a:ext>
            </a:extLst>
          </p:cNvPr>
          <p:cNvSpPr>
            <a:spLocks noGrp="1"/>
          </p:cNvSpPr>
          <p:nvPr>
            <p:ph type="sldNum" sz="quarter" idx="12"/>
          </p:nvPr>
        </p:nvSpPr>
        <p:spPr/>
        <p:txBody>
          <a:bodyPr/>
          <a:lstStyle/>
          <a:p>
            <a:fld id="{88F541B9-2EA2-4643-9FBE-9400AB583F27}" type="slidenum">
              <a:rPr lang="es-MX" smtClean="0"/>
              <a:t>10</a:t>
            </a:fld>
            <a:endParaRPr lang="es-MX"/>
          </a:p>
        </p:txBody>
      </p:sp>
      <p:sp>
        <p:nvSpPr>
          <p:cNvPr id="2" name="Título 1"/>
          <p:cNvSpPr>
            <a:spLocks noGrp="1"/>
          </p:cNvSpPr>
          <p:nvPr>
            <p:ph type="title" idx="4294967295"/>
          </p:nvPr>
        </p:nvSpPr>
        <p:spPr>
          <a:xfrm>
            <a:off x="1120775" y="609600"/>
            <a:ext cx="9950450" cy="1304925"/>
          </a:xfrm>
        </p:spPr>
        <p:txBody>
          <a:bodyPr>
            <a:normAutofit fontScale="90000"/>
          </a:bodyPr>
          <a:lstStyle/>
          <a:p>
            <a:pPr algn="ctr"/>
            <a:r>
              <a:rPr lang="es-MX" b="1" dirty="0"/>
              <a:t>REQUISITOS PARA HEREDAR SIN TESTAMENTO </a:t>
            </a:r>
          </a:p>
        </p:txBody>
      </p:sp>
      <p:sp>
        <p:nvSpPr>
          <p:cNvPr id="3" name="Marcador de contenido 2"/>
          <p:cNvSpPr>
            <a:spLocks noGrp="1"/>
          </p:cNvSpPr>
          <p:nvPr>
            <p:ph idx="4294967295"/>
          </p:nvPr>
        </p:nvSpPr>
        <p:spPr>
          <a:xfrm>
            <a:off x="1638795" y="1669198"/>
            <a:ext cx="9257803" cy="3028951"/>
          </a:xfrm>
        </p:spPr>
        <p:txBody>
          <a:bodyPr>
            <a:normAutofit fontScale="25000" lnSpcReduction="20000"/>
          </a:bodyPr>
          <a:lstStyle/>
          <a:p>
            <a:endParaRPr lang="es-MX" dirty="0"/>
          </a:p>
          <a:p>
            <a:pPr algn="just">
              <a:buFont typeface="Wingdings" panose="05000000000000000000" pitchFamily="2" charset="2"/>
              <a:buChar char="Ø"/>
            </a:pPr>
            <a:r>
              <a:rPr lang="es-MX" sz="10400" dirty="0"/>
              <a:t>Ser el pariente más cercano. </a:t>
            </a:r>
          </a:p>
          <a:p>
            <a:pPr algn="just">
              <a:buFont typeface="Wingdings" panose="05000000000000000000" pitchFamily="2" charset="2"/>
              <a:buChar char="Ø"/>
            </a:pPr>
            <a:r>
              <a:rPr lang="es-MX" sz="10400" dirty="0"/>
              <a:t>Probar el parentesco con las actas del registro civil.</a:t>
            </a:r>
          </a:p>
          <a:p>
            <a:pPr algn="just">
              <a:buFont typeface="Wingdings" panose="05000000000000000000" pitchFamily="2" charset="2"/>
              <a:buChar char="Ø"/>
            </a:pPr>
            <a:r>
              <a:rPr lang="es-MX" sz="10400" dirty="0"/>
              <a:t>Probar el matrimonio con el acta de matrimonio.</a:t>
            </a:r>
          </a:p>
          <a:p>
            <a:pPr algn="just">
              <a:buFont typeface="Wingdings" panose="05000000000000000000" pitchFamily="2" charset="2"/>
              <a:buChar char="Ø"/>
            </a:pPr>
            <a:r>
              <a:rPr lang="es-MX" sz="10400" dirty="0"/>
              <a:t>Acreditar la calidad de concubinario. (Diversas legislaciones)</a:t>
            </a:r>
          </a:p>
          <a:p>
            <a:pPr algn="just">
              <a:buFont typeface="Wingdings" panose="05000000000000000000" pitchFamily="2" charset="2"/>
              <a:buChar char="Ø"/>
            </a:pPr>
            <a:r>
              <a:rPr lang="es-MX" sz="10400" spc="-150" dirty="0"/>
              <a:t>No tener un impedimento para heredar  </a:t>
            </a:r>
            <a:r>
              <a:rPr lang="es-MX" sz="10400" spc="-150" dirty="0" err="1"/>
              <a:t>P.j</a:t>
            </a:r>
            <a:r>
              <a:rPr lang="es-MX" sz="10400" spc="-150" dirty="0"/>
              <a:t>.  Haber cometido un delito  en contra del testador y/o sus familiares. (También en la testamentaria) </a:t>
            </a:r>
          </a:p>
          <a:p>
            <a:pPr algn="just">
              <a:buFont typeface="Wingdings" panose="05000000000000000000" pitchFamily="2" charset="2"/>
              <a:buChar char="Ø"/>
            </a:pPr>
            <a:r>
              <a:rPr lang="es-MX" sz="10400" dirty="0"/>
              <a:t>Aceptar la herencia. (También en la testamentaria) </a:t>
            </a:r>
          </a:p>
          <a:p>
            <a:endParaRPr lang="es-MX" sz="7200" dirty="0"/>
          </a:p>
          <a:p>
            <a:pPr marL="0" indent="0">
              <a:buNone/>
            </a:pPr>
            <a:endParaRPr lang="es-MX" sz="7200" dirty="0"/>
          </a:p>
          <a:p>
            <a:endParaRPr lang="es-MX" sz="7200" dirty="0"/>
          </a:p>
          <a:p>
            <a:endParaRPr lang="es-MX" dirty="0"/>
          </a:p>
          <a:p>
            <a:endParaRPr lang="es-MX" dirty="0"/>
          </a:p>
          <a:p>
            <a:endParaRPr lang="es-MX" dirty="0"/>
          </a:p>
          <a:p>
            <a:endParaRPr lang="es-MX" dirty="0"/>
          </a:p>
          <a:p>
            <a:endParaRPr lang="es-MX" dirty="0"/>
          </a:p>
        </p:txBody>
      </p:sp>
      <p:sp>
        <p:nvSpPr>
          <p:cNvPr id="4" name="Marcador de pie de página 3">
            <a:extLst>
              <a:ext uri="{FF2B5EF4-FFF2-40B4-BE49-F238E27FC236}">
                <a16:creationId xmlns:a16="http://schemas.microsoft.com/office/drawing/2014/main" xmlns="" id="{6F8BBA96-602A-4B8D-BA2B-74DF839D33BC}"/>
              </a:ext>
            </a:extLst>
          </p:cNvPr>
          <p:cNvSpPr>
            <a:spLocks noGrp="1"/>
          </p:cNvSpPr>
          <p:nvPr>
            <p:ph type="ftr" sz="quarter" idx="11"/>
          </p:nvPr>
        </p:nvSpPr>
        <p:spPr>
          <a:xfrm>
            <a:off x="1295401" y="5969000"/>
            <a:ext cx="9409770" cy="279400"/>
          </a:xfrm>
        </p:spPr>
        <p:txBody>
          <a:bodyPr/>
          <a:lstStyle/>
          <a:p>
            <a:r>
              <a:rPr lang="es-MX" dirty="0"/>
              <a:t>Mtro. Víctor M. Monroy Juárez                                                                                                                                                                                             Monroy Abogados. S. C.</a:t>
            </a:r>
          </a:p>
        </p:txBody>
      </p:sp>
    </p:spTree>
    <p:extLst>
      <p:ext uri="{BB962C8B-B14F-4D97-AF65-F5344CB8AC3E}">
        <p14:creationId xmlns:p14="http://schemas.microsoft.com/office/powerpoint/2010/main" val="2633821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xmlns="" id="{662A2D74-8126-4157-A8D1-B79F65DD1DDE}"/>
              </a:ext>
            </a:extLst>
          </p:cNvPr>
          <p:cNvSpPr>
            <a:spLocks noGrp="1"/>
          </p:cNvSpPr>
          <p:nvPr>
            <p:ph type="sldNum" sz="quarter" idx="12"/>
          </p:nvPr>
        </p:nvSpPr>
        <p:spPr/>
        <p:txBody>
          <a:bodyPr/>
          <a:lstStyle/>
          <a:p>
            <a:fld id="{88F541B9-2EA2-4643-9FBE-9400AB583F27}" type="slidenum">
              <a:rPr lang="es-MX" smtClean="0"/>
              <a:t>11</a:t>
            </a:fld>
            <a:endParaRPr lang="es-MX"/>
          </a:p>
        </p:txBody>
      </p:sp>
      <p:sp>
        <p:nvSpPr>
          <p:cNvPr id="2" name="Título 1"/>
          <p:cNvSpPr>
            <a:spLocks noGrp="1"/>
          </p:cNvSpPr>
          <p:nvPr>
            <p:ph type="title" idx="4294967295"/>
          </p:nvPr>
        </p:nvSpPr>
        <p:spPr>
          <a:xfrm>
            <a:off x="1120775" y="527263"/>
            <a:ext cx="9950450" cy="1110049"/>
          </a:xfrm>
        </p:spPr>
        <p:txBody>
          <a:bodyPr>
            <a:normAutofit fontScale="90000"/>
          </a:bodyPr>
          <a:lstStyle/>
          <a:p>
            <a:r>
              <a:rPr lang="es-MX" sz="4000" b="1" dirty="0"/>
              <a:t>¿QUIÉNES HEREDAN SIN TESTAMENTO</a:t>
            </a:r>
            <a:r>
              <a:rPr lang="es-MX" b="1" dirty="0"/>
              <a:t>?</a:t>
            </a:r>
          </a:p>
        </p:txBody>
      </p:sp>
      <p:sp>
        <p:nvSpPr>
          <p:cNvPr id="3" name="Marcador de contenido 2"/>
          <p:cNvSpPr>
            <a:spLocks noGrp="1"/>
          </p:cNvSpPr>
          <p:nvPr>
            <p:ph idx="4294967295"/>
          </p:nvPr>
        </p:nvSpPr>
        <p:spPr>
          <a:xfrm>
            <a:off x="1295400" y="1437618"/>
            <a:ext cx="9601200" cy="3317875"/>
          </a:xfrm>
        </p:spPr>
        <p:txBody>
          <a:bodyPr>
            <a:normAutofit fontScale="25000" lnSpcReduction="20000"/>
          </a:bodyPr>
          <a:lstStyle/>
          <a:p>
            <a:pPr>
              <a:buFont typeface="Wingdings" panose="05000000000000000000" pitchFamily="2" charset="2"/>
              <a:buChar char="ü"/>
            </a:pPr>
            <a:r>
              <a:rPr lang="es-MX" sz="10400" dirty="0"/>
              <a:t>Regla general “El pariente más cercano descarta al lejano”. </a:t>
            </a:r>
          </a:p>
          <a:p>
            <a:pPr>
              <a:buFont typeface="Wingdings" panose="05000000000000000000" pitchFamily="2" charset="2"/>
              <a:buChar char="ü"/>
            </a:pPr>
            <a:r>
              <a:rPr lang="es-MX" sz="10400" dirty="0"/>
              <a:t>Parientes por afinidad no heredan.</a:t>
            </a:r>
          </a:p>
          <a:p>
            <a:pPr>
              <a:buFont typeface="Wingdings" panose="05000000000000000000" pitchFamily="2" charset="2"/>
              <a:buChar char="ü"/>
            </a:pPr>
            <a:r>
              <a:rPr lang="es-MX" sz="10400" dirty="0"/>
              <a:t>Descendientes  (Partes iguales). </a:t>
            </a:r>
          </a:p>
          <a:p>
            <a:pPr>
              <a:buFont typeface="Wingdings" panose="05000000000000000000" pitchFamily="2" charset="2"/>
              <a:buChar char="ü"/>
            </a:pPr>
            <a:r>
              <a:rPr lang="es-MX" sz="10400" dirty="0"/>
              <a:t>Descendientes premuertos (Cabeza y Estirpe).</a:t>
            </a:r>
          </a:p>
          <a:p>
            <a:pPr>
              <a:buFont typeface="Wingdings" panose="05000000000000000000" pitchFamily="2" charset="2"/>
              <a:buChar char="ü"/>
            </a:pPr>
            <a:r>
              <a:rPr lang="es-MX" sz="10400" dirty="0"/>
              <a:t>Ascendientes (sólo sin hijos ni esposa).</a:t>
            </a:r>
          </a:p>
          <a:p>
            <a:pPr>
              <a:buFont typeface="Wingdings" panose="05000000000000000000" pitchFamily="2" charset="2"/>
              <a:buChar char="ü"/>
            </a:pPr>
            <a:r>
              <a:rPr lang="es-MX" sz="10400" dirty="0"/>
              <a:t>Cónyuge (sin bienes o menor proporción. Hasta igualar al hijo).</a:t>
            </a:r>
          </a:p>
          <a:p>
            <a:pPr>
              <a:buFont typeface="Wingdings" panose="05000000000000000000" pitchFamily="2" charset="2"/>
              <a:buChar char="ü"/>
            </a:pPr>
            <a:r>
              <a:rPr lang="es-MX" sz="10400" dirty="0"/>
              <a:t>Concubinario (Igual que el cónyuge).</a:t>
            </a:r>
          </a:p>
          <a:p>
            <a:pPr>
              <a:buFont typeface="Wingdings" panose="05000000000000000000" pitchFamily="2" charset="2"/>
              <a:buChar char="ü"/>
            </a:pPr>
            <a:r>
              <a:rPr lang="es-MX" sz="10400" dirty="0"/>
              <a:t>Colaterales (Partes iguales Cabeza y Estirpe).</a:t>
            </a:r>
          </a:p>
          <a:p>
            <a:pPr>
              <a:buFont typeface="Wingdings" panose="05000000000000000000" pitchFamily="2" charset="2"/>
              <a:buChar char="ü"/>
            </a:pPr>
            <a:r>
              <a:rPr lang="es-MX" sz="10400" dirty="0"/>
              <a:t>Beneficencia Pública .</a:t>
            </a:r>
          </a:p>
          <a:p>
            <a:pPr marL="0" indent="0">
              <a:buNone/>
            </a:pPr>
            <a:endParaRPr lang="es-MX" dirty="0"/>
          </a:p>
          <a:p>
            <a:pPr marL="0" indent="0">
              <a:buNone/>
            </a:pPr>
            <a:endParaRPr lang="es-MX" dirty="0"/>
          </a:p>
          <a:p>
            <a:endParaRPr lang="es-MX" dirty="0"/>
          </a:p>
          <a:p>
            <a:endParaRPr lang="es-MX" dirty="0"/>
          </a:p>
          <a:p>
            <a:endParaRPr lang="es-MX" dirty="0"/>
          </a:p>
          <a:p>
            <a:endParaRPr lang="es-MX" dirty="0"/>
          </a:p>
          <a:p>
            <a:pPr marL="0" indent="0" algn="r">
              <a:buNone/>
            </a:pPr>
            <a:endParaRPr lang="es-MX" dirty="0"/>
          </a:p>
          <a:p>
            <a:endParaRPr lang="es-MX" dirty="0"/>
          </a:p>
        </p:txBody>
      </p:sp>
      <p:sp>
        <p:nvSpPr>
          <p:cNvPr id="4" name="Marcador de pie de página 3">
            <a:extLst>
              <a:ext uri="{FF2B5EF4-FFF2-40B4-BE49-F238E27FC236}">
                <a16:creationId xmlns:a16="http://schemas.microsoft.com/office/drawing/2014/main" xmlns="" id="{34873389-2F23-4C26-87B2-0185F41148C7}"/>
              </a:ext>
            </a:extLst>
          </p:cNvPr>
          <p:cNvSpPr>
            <a:spLocks noGrp="1"/>
          </p:cNvSpPr>
          <p:nvPr>
            <p:ph type="ftr" sz="quarter" idx="11"/>
          </p:nvPr>
        </p:nvSpPr>
        <p:spPr>
          <a:xfrm>
            <a:off x="1295401" y="5969000"/>
            <a:ext cx="9432072" cy="279400"/>
          </a:xfrm>
        </p:spPr>
        <p:txBody>
          <a:bodyPr/>
          <a:lstStyle/>
          <a:p>
            <a:r>
              <a:rPr lang="es-MX" dirty="0"/>
              <a:t>Mtro. Víctor M. Monroy Juárez                                                                                                                                                                                             Monroy Abogados. S. C.</a:t>
            </a:r>
          </a:p>
        </p:txBody>
      </p:sp>
    </p:spTree>
    <p:extLst>
      <p:ext uri="{BB962C8B-B14F-4D97-AF65-F5344CB8AC3E}">
        <p14:creationId xmlns:p14="http://schemas.microsoft.com/office/powerpoint/2010/main" val="1257416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xmlns="" id="{ED4571A8-C00B-460E-8D8E-64F4AB3E45AB}"/>
              </a:ext>
            </a:extLst>
          </p:cNvPr>
          <p:cNvSpPr>
            <a:spLocks noGrp="1"/>
          </p:cNvSpPr>
          <p:nvPr>
            <p:ph type="sldNum" sz="quarter" idx="12"/>
          </p:nvPr>
        </p:nvSpPr>
        <p:spPr/>
        <p:txBody>
          <a:bodyPr/>
          <a:lstStyle/>
          <a:p>
            <a:fld id="{88F541B9-2EA2-4643-9FBE-9400AB583F27}" type="slidenum">
              <a:rPr lang="es-MX" smtClean="0"/>
              <a:t>12</a:t>
            </a:fld>
            <a:endParaRPr lang="es-MX"/>
          </a:p>
        </p:txBody>
      </p:sp>
      <p:sp>
        <p:nvSpPr>
          <p:cNvPr id="2" name="Título 1"/>
          <p:cNvSpPr>
            <a:spLocks noGrp="1"/>
          </p:cNvSpPr>
          <p:nvPr>
            <p:ph type="title" idx="4294967295"/>
          </p:nvPr>
        </p:nvSpPr>
        <p:spPr>
          <a:xfrm>
            <a:off x="919049" y="654596"/>
            <a:ext cx="10353901" cy="656132"/>
          </a:xfrm>
        </p:spPr>
        <p:txBody>
          <a:bodyPr>
            <a:normAutofit fontScale="90000"/>
          </a:bodyPr>
          <a:lstStyle/>
          <a:p>
            <a:pPr algn="ctr"/>
            <a:r>
              <a:rPr lang="es-MX" b="1" dirty="0"/>
              <a:t>PROCEDIMIENTOS</a:t>
            </a:r>
          </a:p>
        </p:txBody>
      </p:sp>
      <p:sp>
        <p:nvSpPr>
          <p:cNvPr id="3" name="Marcador de contenido 2"/>
          <p:cNvSpPr>
            <a:spLocks noGrp="1"/>
          </p:cNvSpPr>
          <p:nvPr>
            <p:ph idx="4294967295"/>
          </p:nvPr>
        </p:nvSpPr>
        <p:spPr>
          <a:xfrm>
            <a:off x="919049" y="982662"/>
            <a:ext cx="9601200" cy="3317875"/>
          </a:xfrm>
        </p:spPr>
        <p:txBody>
          <a:bodyPr>
            <a:normAutofit fontScale="25000" lnSpcReduction="20000"/>
          </a:bodyPr>
          <a:lstStyle/>
          <a:p>
            <a:endParaRPr lang="es-MX" dirty="0"/>
          </a:p>
          <a:p>
            <a:endParaRPr lang="es-MX" sz="6400" b="1" dirty="0"/>
          </a:p>
          <a:p>
            <a:r>
              <a:rPr lang="es-MX" sz="6400" b="1" dirty="0"/>
              <a:t>Judicial 											Notarial						</a:t>
            </a:r>
          </a:p>
          <a:p>
            <a:pPr lvl="1"/>
            <a:r>
              <a:rPr lang="es-MX" sz="6400" dirty="0" err="1"/>
              <a:t>Intestamentario</a:t>
            </a:r>
            <a:r>
              <a:rPr lang="es-MX" sz="6400" dirty="0"/>
              <a:t>								Testamentario sin incapaces </a:t>
            </a:r>
          </a:p>
          <a:p>
            <a:pPr lvl="1"/>
            <a:r>
              <a:rPr lang="es-MX" sz="6400" dirty="0"/>
              <a:t>Testamentario								</a:t>
            </a:r>
            <a:r>
              <a:rPr lang="es-MX" sz="6400" dirty="0" err="1"/>
              <a:t>Intestamentarios</a:t>
            </a:r>
            <a:r>
              <a:rPr lang="es-MX" sz="6400" dirty="0"/>
              <a:t> a partir de la 2da. Sección</a:t>
            </a:r>
          </a:p>
          <a:p>
            <a:pPr marL="3657600" lvl="8" indent="0">
              <a:buNone/>
            </a:pPr>
            <a:r>
              <a:rPr lang="es-MX" sz="5800" dirty="0"/>
              <a:t>                                       En ambos casos no debe haber conflicto.</a:t>
            </a:r>
          </a:p>
          <a:p>
            <a:pPr lvl="1"/>
            <a:r>
              <a:rPr lang="es-MX" sz="6400" b="1" dirty="0"/>
              <a:t>Secciones</a:t>
            </a:r>
            <a:endParaRPr lang="es-MX" sz="6400" dirty="0"/>
          </a:p>
          <a:p>
            <a:pPr lvl="1"/>
            <a:r>
              <a:rPr lang="es-MX" sz="6400" dirty="0"/>
              <a:t>Sucesión</a:t>
            </a:r>
          </a:p>
          <a:p>
            <a:pPr lvl="1"/>
            <a:r>
              <a:rPr lang="es-MX" sz="6400" dirty="0"/>
              <a:t>Inventario y Avalúos</a:t>
            </a:r>
          </a:p>
          <a:p>
            <a:pPr lvl="1"/>
            <a:r>
              <a:rPr lang="es-MX" sz="6400" dirty="0"/>
              <a:t>Administración</a:t>
            </a:r>
          </a:p>
          <a:p>
            <a:pPr lvl="1"/>
            <a:r>
              <a:rPr lang="es-MX" sz="6400" dirty="0"/>
              <a:t>Partición</a:t>
            </a:r>
          </a:p>
          <a:p>
            <a:pPr lvl="1"/>
            <a:endParaRPr lang="es-MX" sz="6400" dirty="0"/>
          </a:p>
          <a:p>
            <a:pPr lvl="1" algn="just"/>
            <a:r>
              <a:rPr lang="es-MX" sz="6400" b="1" dirty="0"/>
              <a:t>Protocolización Notarial e Inscripción en el RPP  Endoso de Acciones y Anotación en el Libro de Accionistas</a:t>
            </a:r>
          </a:p>
          <a:p>
            <a:pPr lvl="1"/>
            <a:endParaRPr lang="es-MX" sz="6400" b="1" dirty="0"/>
          </a:p>
          <a:p>
            <a:pPr lvl="1"/>
            <a:endParaRPr lang="es-MX" dirty="0"/>
          </a:p>
          <a:p>
            <a:pPr lvl="1"/>
            <a:endParaRPr lang="es-MX" dirty="0"/>
          </a:p>
          <a:p>
            <a:pPr lvl="1"/>
            <a:endParaRPr lang="es-MX" dirty="0"/>
          </a:p>
          <a:p>
            <a:pPr marL="0" indent="0">
              <a:buNone/>
            </a:pPr>
            <a:endParaRPr lang="es-MX" dirty="0"/>
          </a:p>
          <a:p>
            <a:endParaRPr lang="es-MX" dirty="0"/>
          </a:p>
          <a:p>
            <a:endParaRPr lang="es-MX" dirty="0"/>
          </a:p>
          <a:p>
            <a:endParaRPr lang="es-MX" dirty="0"/>
          </a:p>
          <a:p>
            <a:endParaRPr lang="es-MX" dirty="0"/>
          </a:p>
          <a:p>
            <a:endParaRPr lang="es-MX" dirty="0"/>
          </a:p>
        </p:txBody>
      </p:sp>
      <p:sp>
        <p:nvSpPr>
          <p:cNvPr id="4" name="Marcador de pie de página 3">
            <a:extLst>
              <a:ext uri="{FF2B5EF4-FFF2-40B4-BE49-F238E27FC236}">
                <a16:creationId xmlns:a16="http://schemas.microsoft.com/office/drawing/2014/main" xmlns="" id="{E90992FC-EDB8-43C9-AAF0-46C9BD64B604}"/>
              </a:ext>
            </a:extLst>
          </p:cNvPr>
          <p:cNvSpPr>
            <a:spLocks noGrp="1"/>
          </p:cNvSpPr>
          <p:nvPr>
            <p:ph type="ftr" sz="quarter" idx="11"/>
          </p:nvPr>
        </p:nvSpPr>
        <p:spPr>
          <a:xfrm>
            <a:off x="1295401" y="5969000"/>
            <a:ext cx="9432072" cy="279400"/>
          </a:xfrm>
        </p:spPr>
        <p:txBody>
          <a:bodyPr/>
          <a:lstStyle/>
          <a:p>
            <a:r>
              <a:rPr lang="es-MX" dirty="0"/>
              <a:t>Mtro. Víctor M. Monroy Juárez                                                                                                                                                                                             Monroy Abogados. S. C.</a:t>
            </a:r>
          </a:p>
        </p:txBody>
      </p:sp>
    </p:spTree>
    <p:extLst>
      <p:ext uri="{BB962C8B-B14F-4D97-AF65-F5344CB8AC3E}">
        <p14:creationId xmlns:p14="http://schemas.microsoft.com/office/powerpoint/2010/main" val="4241153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PROBLEMAS EN LA SUCESIÓN</a:t>
            </a:r>
          </a:p>
        </p:txBody>
      </p:sp>
      <p:sp>
        <p:nvSpPr>
          <p:cNvPr id="3" name="Marcador de contenido 2"/>
          <p:cNvSpPr>
            <a:spLocks noGrp="1"/>
          </p:cNvSpPr>
          <p:nvPr>
            <p:ph idx="1"/>
          </p:nvPr>
        </p:nvSpPr>
        <p:spPr/>
        <p:txBody>
          <a:bodyPr/>
          <a:lstStyle/>
          <a:p>
            <a:r>
              <a:rPr lang="es-MX" dirty="0"/>
              <a:t>Sea la sucesión Testamentaria o </a:t>
            </a:r>
            <a:r>
              <a:rPr lang="es-MX" dirty="0" err="1"/>
              <a:t>Intestamentaria</a:t>
            </a:r>
            <a:r>
              <a:rPr lang="es-MX" dirty="0"/>
              <a:t>, puede resolverse en unos pocos meses o en varios años, tengo conocimiento de juicios de más 20 años de antigüedad, los herederos originales fallecieron sin disfrutar los bienes, ahora son sus hijos quienes tratan de negociar para terminarlo rápido. </a:t>
            </a:r>
          </a:p>
          <a:p>
            <a:r>
              <a:rPr lang="es-MX" dirty="0"/>
              <a:t>Cada sección tiene sus posibilidad de generar conflicto, la regla general indica que todos son negociables. La solución puede lograrse hablando, dejando posiciones negativas y lograr intereses positivos, como disfrutar la herencia.</a:t>
            </a:r>
          </a:p>
        </p:txBody>
      </p:sp>
      <p:sp>
        <p:nvSpPr>
          <p:cNvPr id="4" name="Marcador de número de diapositiva 3"/>
          <p:cNvSpPr>
            <a:spLocks noGrp="1"/>
          </p:cNvSpPr>
          <p:nvPr>
            <p:ph type="sldNum" sz="quarter" idx="12"/>
          </p:nvPr>
        </p:nvSpPr>
        <p:spPr/>
        <p:txBody>
          <a:bodyPr/>
          <a:lstStyle/>
          <a:p>
            <a:fld id="{88F541B9-2EA2-4643-9FBE-9400AB583F27}" type="slidenum">
              <a:rPr lang="es-MX" smtClean="0"/>
              <a:t>13</a:t>
            </a:fld>
            <a:endParaRPr lang="es-MX"/>
          </a:p>
        </p:txBody>
      </p:sp>
      <p:sp>
        <p:nvSpPr>
          <p:cNvPr id="5" name="Marcador de pie de página 4">
            <a:extLst>
              <a:ext uri="{FF2B5EF4-FFF2-40B4-BE49-F238E27FC236}">
                <a16:creationId xmlns:a16="http://schemas.microsoft.com/office/drawing/2014/main" xmlns="" id="{E1BA9E35-5515-4E6F-A97C-813CC633A04E}"/>
              </a:ext>
            </a:extLst>
          </p:cNvPr>
          <p:cNvSpPr>
            <a:spLocks noGrp="1"/>
          </p:cNvSpPr>
          <p:nvPr>
            <p:ph type="ftr" sz="quarter" idx="11"/>
          </p:nvPr>
        </p:nvSpPr>
        <p:spPr>
          <a:xfrm>
            <a:off x="1295400" y="5969000"/>
            <a:ext cx="9443223" cy="279400"/>
          </a:xfrm>
        </p:spPr>
        <p:txBody>
          <a:bodyPr/>
          <a:lstStyle/>
          <a:p>
            <a:r>
              <a:rPr lang="es-MX" dirty="0"/>
              <a:t>Mtro. Víctor M. Monroy Juárez                                                                                                                                                                                             Monroy Abogados. S. C.</a:t>
            </a:r>
          </a:p>
        </p:txBody>
      </p:sp>
    </p:spTree>
    <p:extLst>
      <p:ext uri="{BB962C8B-B14F-4D97-AF65-F5344CB8AC3E}">
        <p14:creationId xmlns:p14="http://schemas.microsoft.com/office/powerpoint/2010/main" val="816273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xmlns="" id="{0D44CBFC-F8F5-4CC9-A6B4-D9D8110D28DA}"/>
              </a:ext>
            </a:extLst>
          </p:cNvPr>
          <p:cNvSpPr>
            <a:spLocks noGrp="1"/>
          </p:cNvSpPr>
          <p:nvPr>
            <p:ph type="sldNum" sz="quarter" idx="12"/>
          </p:nvPr>
        </p:nvSpPr>
        <p:spPr/>
        <p:txBody>
          <a:bodyPr/>
          <a:lstStyle/>
          <a:p>
            <a:fld id="{88F541B9-2EA2-4643-9FBE-9400AB583F27}" type="slidenum">
              <a:rPr lang="es-MX" smtClean="0"/>
              <a:t>14</a:t>
            </a:fld>
            <a:endParaRPr lang="es-MX"/>
          </a:p>
        </p:txBody>
      </p:sp>
      <p:sp>
        <p:nvSpPr>
          <p:cNvPr id="2" name="Título 1"/>
          <p:cNvSpPr>
            <a:spLocks noGrp="1"/>
          </p:cNvSpPr>
          <p:nvPr>
            <p:ph type="title" idx="4294967295"/>
          </p:nvPr>
        </p:nvSpPr>
        <p:spPr>
          <a:xfrm>
            <a:off x="1506718" y="501805"/>
            <a:ext cx="9601200" cy="1122984"/>
          </a:xfrm>
        </p:spPr>
        <p:txBody>
          <a:bodyPr>
            <a:normAutofit fontScale="90000"/>
          </a:bodyPr>
          <a:lstStyle/>
          <a:p>
            <a:pPr algn="ctr"/>
            <a:r>
              <a:rPr lang="es-MX" sz="3600" b="1" dirty="0"/>
              <a:t>PUNTOS IMPORTANTES SOBRE LAS HERENCIAS</a:t>
            </a:r>
          </a:p>
        </p:txBody>
      </p:sp>
      <p:sp>
        <p:nvSpPr>
          <p:cNvPr id="3" name="Marcador de contenido 2"/>
          <p:cNvSpPr>
            <a:spLocks noGrp="1"/>
          </p:cNvSpPr>
          <p:nvPr>
            <p:ph idx="4294967295"/>
          </p:nvPr>
        </p:nvSpPr>
        <p:spPr>
          <a:xfrm>
            <a:off x="1295400" y="1502433"/>
            <a:ext cx="9601200" cy="3317875"/>
          </a:xfrm>
        </p:spPr>
        <p:txBody>
          <a:bodyPr>
            <a:normAutofit fontScale="25000" lnSpcReduction="20000"/>
          </a:bodyPr>
          <a:lstStyle/>
          <a:p>
            <a:pPr algn="just"/>
            <a:r>
              <a:rPr lang="es-MX" sz="8000" dirty="0"/>
              <a:t>Siempre, juez o notario solicitan al Registro Nacional de Testamentos, informe sobre la existencia de testamento.</a:t>
            </a:r>
          </a:p>
          <a:p>
            <a:pPr algn="just"/>
            <a:r>
              <a:rPr lang="es-MX" sz="8000" dirty="0"/>
              <a:t>El testamento más reciente elimina el anterior.</a:t>
            </a:r>
          </a:p>
          <a:p>
            <a:pPr algn="just"/>
            <a:r>
              <a:rPr lang="es-MX" sz="8000" dirty="0"/>
              <a:t>Si el testamento se anula, se continúa la sucesión como </a:t>
            </a:r>
            <a:r>
              <a:rPr lang="es-MX" sz="8000" dirty="0" err="1"/>
              <a:t>Intestamentaria</a:t>
            </a:r>
            <a:r>
              <a:rPr lang="es-MX" sz="8000" dirty="0"/>
              <a:t>.</a:t>
            </a:r>
          </a:p>
          <a:p>
            <a:pPr algn="just"/>
            <a:r>
              <a:rPr lang="es-MX" sz="8000" dirty="0"/>
              <a:t>Cada sección debe ser aprobada por los herederos y en su caso tutores.</a:t>
            </a:r>
          </a:p>
          <a:p>
            <a:pPr algn="just"/>
            <a:r>
              <a:rPr lang="es-MX" sz="8000" dirty="0"/>
              <a:t>El albacea es el representante de la sucesión (apoderado).</a:t>
            </a:r>
          </a:p>
          <a:p>
            <a:pPr algn="just"/>
            <a:r>
              <a:rPr lang="es-MX" sz="8000" dirty="0"/>
              <a:t>Se puede revocar al albacea.</a:t>
            </a:r>
          </a:p>
          <a:p>
            <a:pPr algn="just"/>
            <a:r>
              <a:rPr lang="es-MX" sz="8000" dirty="0"/>
              <a:t>El albacea tiene que dar garantía de su gestión, ya que es responsable de los daños y perjuicios que pudiera ocasionar, incluso en su caso, también puede ser penalmente responsable. </a:t>
            </a:r>
          </a:p>
          <a:p>
            <a:pPr algn="just"/>
            <a:r>
              <a:rPr lang="es-MX" sz="8000" dirty="0"/>
              <a:t>La sucesión es como una persona, puede demandar y ser demandada.</a:t>
            </a:r>
          </a:p>
          <a:p>
            <a:pPr algn="just"/>
            <a:r>
              <a:rPr lang="es-MX" sz="8000" dirty="0"/>
              <a:t>Las deudas no quedan pagadas por el hecho de la muerte. </a:t>
            </a:r>
          </a:p>
          <a:p>
            <a:endParaRPr lang="es-MX" sz="8000" dirty="0"/>
          </a:p>
          <a:p>
            <a:endParaRPr lang="es-MX" sz="8000" dirty="0"/>
          </a:p>
          <a:p>
            <a:endParaRPr lang="es-MX" dirty="0"/>
          </a:p>
          <a:p>
            <a:endParaRPr lang="es-MX" dirty="0"/>
          </a:p>
          <a:p>
            <a:endParaRPr lang="es-MX" dirty="0"/>
          </a:p>
          <a:p>
            <a:endParaRPr lang="es-MX" dirty="0"/>
          </a:p>
          <a:p>
            <a:endParaRPr lang="es-MX" dirty="0"/>
          </a:p>
          <a:p>
            <a:pPr algn="r"/>
            <a:r>
              <a:rPr lang="es-MX" dirty="0">
                <a:hlinkClick r:id="rId2"/>
              </a:rPr>
              <a:t>www.monroyabogados.com.mx</a:t>
            </a:r>
            <a:endParaRPr lang="es-MX" dirty="0"/>
          </a:p>
          <a:p>
            <a:endParaRPr lang="es-MX" dirty="0"/>
          </a:p>
        </p:txBody>
      </p:sp>
      <p:sp>
        <p:nvSpPr>
          <p:cNvPr id="4" name="Marcador de pie de página 3">
            <a:extLst>
              <a:ext uri="{FF2B5EF4-FFF2-40B4-BE49-F238E27FC236}">
                <a16:creationId xmlns:a16="http://schemas.microsoft.com/office/drawing/2014/main" xmlns="" id="{F53C0066-2247-425B-B65F-6006E1577FC4}"/>
              </a:ext>
            </a:extLst>
          </p:cNvPr>
          <p:cNvSpPr>
            <a:spLocks noGrp="1"/>
          </p:cNvSpPr>
          <p:nvPr>
            <p:ph type="ftr" sz="quarter" idx="11"/>
          </p:nvPr>
        </p:nvSpPr>
        <p:spPr>
          <a:xfrm>
            <a:off x="1295400" y="5969000"/>
            <a:ext cx="9420921" cy="279400"/>
          </a:xfrm>
        </p:spPr>
        <p:txBody>
          <a:bodyPr/>
          <a:lstStyle/>
          <a:p>
            <a:r>
              <a:rPr lang="es-MX" dirty="0"/>
              <a:t>Mtro. Víctor M. Monroy Juárez                                                                                                                                                                                             Monroy Abogados. S. C.</a:t>
            </a:r>
          </a:p>
        </p:txBody>
      </p:sp>
    </p:spTree>
    <p:extLst>
      <p:ext uri="{BB962C8B-B14F-4D97-AF65-F5344CB8AC3E}">
        <p14:creationId xmlns:p14="http://schemas.microsoft.com/office/powerpoint/2010/main" val="705018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xmlns="" id="{C0A9D2DA-399D-464F-B48F-27E77AA9D181}"/>
              </a:ext>
            </a:extLst>
          </p:cNvPr>
          <p:cNvSpPr>
            <a:spLocks noGrp="1"/>
          </p:cNvSpPr>
          <p:nvPr>
            <p:ph type="sldNum" sz="quarter" idx="12"/>
          </p:nvPr>
        </p:nvSpPr>
        <p:spPr/>
        <p:txBody>
          <a:bodyPr/>
          <a:lstStyle/>
          <a:p>
            <a:fld id="{88F541B9-2EA2-4643-9FBE-9400AB583F27}" type="slidenum">
              <a:rPr lang="es-MX" smtClean="0"/>
              <a:t>15</a:t>
            </a:fld>
            <a:endParaRPr lang="es-MX"/>
          </a:p>
        </p:txBody>
      </p:sp>
      <p:sp>
        <p:nvSpPr>
          <p:cNvPr id="2" name="Título 1"/>
          <p:cNvSpPr>
            <a:spLocks noGrp="1"/>
          </p:cNvSpPr>
          <p:nvPr>
            <p:ph type="title" idx="4294967295"/>
          </p:nvPr>
        </p:nvSpPr>
        <p:spPr>
          <a:xfrm>
            <a:off x="1295401" y="618486"/>
            <a:ext cx="9601200" cy="1127188"/>
          </a:xfrm>
        </p:spPr>
        <p:txBody>
          <a:bodyPr>
            <a:normAutofit fontScale="90000"/>
          </a:bodyPr>
          <a:lstStyle/>
          <a:p>
            <a:pPr algn="ctr"/>
            <a:r>
              <a:rPr lang="es-MX" sz="3600" b="1" dirty="0"/>
              <a:t>PUNTOS IMPORTANTES SOBRE LAS HERENCIAS</a:t>
            </a:r>
          </a:p>
        </p:txBody>
      </p:sp>
      <p:sp>
        <p:nvSpPr>
          <p:cNvPr id="3" name="Marcador de contenido 2"/>
          <p:cNvSpPr>
            <a:spLocks noGrp="1"/>
          </p:cNvSpPr>
          <p:nvPr>
            <p:ph idx="4294967295"/>
          </p:nvPr>
        </p:nvSpPr>
        <p:spPr>
          <a:xfrm>
            <a:off x="1295398" y="1594624"/>
            <a:ext cx="9601200" cy="3376306"/>
          </a:xfrm>
        </p:spPr>
        <p:txBody>
          <a:bodyPr>
            <a:normAutofit fontScale="25000" lnSpcReduction="20000"/>
          </a:bodyPr>
          <a:lstStyle/>
          <a:p>
            <a:endParaRPr lang="es-MX" dirty="0"/>
          </a:p>
          <a:p>
            <a:pPr algn="just"/>
            <a:r>
              <a:rPr lang="es-MX" sz="8800" dirty="0"/>
              <a:t>Las deudas bancarias como las de tarjetas o hipoteca y otros préstamos, al igual que las tarjetas de crédito departamentales, las pagan la aseguradoras, pero requiere no estar en mora (Informar con acta).</a:t>
            </a:r>
          </a:p>
          <a:p>
            <a:pPr algn="just"/>
            <a:r>
              <a:rPr lang="es-MX" sz="8800" dirty="0"/>
              <a:t>Las cuentas bancarias tienen un beneficiario, para evitar interpretaciones, es bueno nombrar a la misma persona como legatario de ésta. (Informar la banco con el acta).</a:t>
            </a:r>
          </a:p>
          <a:p>
            <a:pPr algn="just"/>
            <a:r>
              <a:rPr lang="es-MX" sz="8800" dirty="0"/>
              <a:t>Las deudas a favor de la sucesión las debe cobrar o demandar el albacea.</a:t>
            </a:r>
          </a:p>
          <a:p>
            <a:pPr algn="just"/>
            <a:r>
              <a:rPr lang="es-MX" sz="8800" dirty="0"/>
              <a:t>El Albacea firma la o las escrituras necesarias.</a:t>
            </a:r>
          </a:p>
          <a:p>
            <a:pPr algn="just"/>
            <a:r>
              <a:rPr lang="es-MX" sz="8800" dirty="0"/>
              <a:t>Se heredan los bienes en la República y el Extranjero de acuerdo con los convenios celebrados por México, con el país que corresponda. </a:t>
            </a:r>
          </a:p>
          <a:p>
            <a:pPr marL="0" indent="0">
              <a:buNone/>
            </a:pPr>
            <a:endParaRPr lang="es-MX" sz="7000" dirty="0"/>
          </a:p>
          <a:p>
            <a:endParaRPr lang="es-MX" dirty="0"/>
          </a:p>
          <a:p>
            <a:endParaRPr lang="es-MX" dirty="0"/>
          </a:p>
          <a:p>
            <a:endParaRPr lang="es-MX" dirty="0"/>
          </a:p>
          <a:p>
            <a:endParaRPr lang="es-MX" dirty="0"/>
          </a:p>
          <a:p>
            <a:endParaRPr lang="es-MX" dirty="0"/>
          </a:p>
          <a:p>
            <a:endParaRPr lang="es-MX" dirty="0"/>
          </a:p>
          <a:p>
            <a:endParaRPr lang="es-MX" dirty="0"/>
          </a:p>
        </p:txBody>
      </p:sp>
      <p:sp>
        <p:nvSpPr>
          <p:cNvPr id="4" name="Marcador de pie de página 3">
            <a:extLst>
              <a:ext uri="{FF2B5EF4-FFF2-40B4-BE49-F238E27FC236}">
                <a16:creationId xmlns:a16="http://schemas.microsoft.com/office/drawing/2014/main" xmlns="" id="{6FB10E74-0AD8-4512-9DB3-08F3927495BB}"/>
              </a:ext>
            </a:extLst>
          </p:cNvPr>
          <p:cNvSpPr>
            <a:spLocks noGrp="1"/>
          </p:cNvSpPr>
          <p:nvPr>
            <p:ph type="ftr" sz="quarter" idx="11"/>
          </p:nvPr>
        </p:nvSpPr>
        <p:spPr>
          <a:xfrm>
            <a:off x="1295400" y="5969000"/>
            <a:ext cx="9398619" cy="279400"/>
          </a:xfrm>
        </p:spPr>
        <p:txBody>
          <a:bodyPr/>
          <a:lstStyle/>
          <a:p>
            <a:r>
              <a:rPr lang="es-MX" dirty="0"/>
              <a:t>Mtro. Víctor M. Monroy Juárez                                                                                                                                                                                             Monroy Abogados. S. C.</a:t>
            </a:r>
          </a:p>
        </p:txBody>
      </p:sp>
    </p:spTree>
    <p:extLst>
      <p:ext uri="{BB962C8B-B14F-4D97-AF65-F5344CB8AC3E}">
        <p14:creationId xmlns:p14="http://schemas.microsoft.com/office/powerpoint/2010/main" val="2435205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600" b="1" dirty="0"/>
              <a:t>PUNTOS IMPORTANTES SOBRE LAS HERENCIAS</a:t>
            </a:r>
          </a:p>
        </p:txBody>
      </p:sp>
      <p:sp>
        <p:nvSpPr>
          <p:cNvPr id="3" name="Marcador de contenido 2"/>
          <p:cNvSpPr>
            <a:spLocks noGrp="1"/>
          </p:cNvSpPr>
          <p:nvPr>
            <p:ph idx="1"/>
          </p:nvPr>
        </p:nvSpPr>
        <p:spPr/>
        <p:txBody>
          <a:bodyPr>
            <a:normAutofit fontScale="92500" lnSpcReduction="20000"/>
          </a:bodyPr>
          <a:lstStyle/>
          <a:p>
            <a:pPr algn="just"/>
            <a:r>
              <a:rPr lang="es-MX" dirty="0"/>
              <a:t>En el caso de Inmuebles, se tiene protocolizar y pagar los gastos, honorarios notariales, así como los impuestos y derechos correspondientes, independientemente de que se tramite ante juez o notario. </a:t>
            </a:r>
          </a:p>
          <a:p>
            <a:pPr algn="just"/>
            <a:r>
              <a:rPr lang="es-MX" dirty="0"/>
              <a:t>Si se omitió un bien por no ser conocido y posteriormente es descubierto, el albacea debe reabrir la sucesión para incluirlo y llevar a cabo las 3 secciones para poderlo adjudicar a quien corresponda.</a:t>
            </a:r>
          </a:p>
          <a:p>
            <a:pPr algn="just"/>
            <a:r>
              <a:rPr lang="es-MX" dirty="0"/>
              <a:t>TODOS LOS CONFLICTOS PUEDEN SER NEGOCIADOS POR LOS HEREDEROS, PARA ALLANAR EL TRABAJO DEL ALBACEA Y CONCLUIR RÁPIDAMENTE EL JUICIO, PARA RECIBIR LO ANTES POSIBLE LA HERENCIA.</a:t>
            </a:r>
          </a:p>
          <a:p>
            <a:endParaRPr lang="es-MX" dirty="0"/>
          </a:p>
        </p:txBody>
      </p:sp>
      <p:sp>
        <p:nvSpPr>
          <p:cNvPr id="5" name="Marcador de número de diapositiva 4">
            <a:extLst>
              <a:ext uri="{FF2B5EF4-FFF2-40B4-BE49-F238E27FC236}">
                <a16:creationId xmlns:a16="http://schemas.microsoft.com/office/drawing/2014/main" xmlns="" id="{668BE230-4017-4C42-B8AF-0DE1ECB5AF47}"/>
              </a:ext>
            </a:extLst>
          </p:cNvPr>
          <p:cNvSpPr>
            <a:spLocks noGrp="1"/>
          </p:cNvSpPr>
          <p:nvPr>
            <p:ph type="sldNum" sz="quarter" idx="12"/>
          </p:nvPr>
        </p:nvSpPr>
        <p:spPr/>
        <p:txBody>
          <a:bodyPr/>
          <a:lstStyle/>
          <a:p>
            <a:fld id="{88F541B9-2EA2-4643-9FBE-9400AB583F27}" type="slidenum">
              <a:rPr lang="es-MX" smtClean="0"/>
              <a:t>16</a:t>
            </a:fld>
            <a:endParaRPr lang="es-MX"/>
          </a:p>
        </p:txBody>
      </p:sp>
      <p:sp>
        <p:nvSpPr>
          <p:cNvPr id="4" name="Marcador de pie de página 3">
            <a:extLst>
              <a:ext uri="{FF2B5EF4-FFF2-40B4-BE49-F238E27FC236}">
                <a16:creationId xmlns:a16="http://schemas.microsoft.com/office/drawing/2014/main" xmlns="" id="{4D7A9175-63D9-4FC9-AC6D-9E8B7C6F99D0}"/>
              </a:ext>
            </a:extLst>
          </p:cNvPr>
          <p:cNvSpPr>
            <a:spLocks noGrp="1"/>
          </p:cNvSpPr>
          <p:nvPr>
            <p:ph type="ftr" sz="quarter" idx="11"/>
          </p:nvPr>
        </p:nvSpPr>
        <p:spPr>
          <a:xfrm>
            <a:off x="1295400" y="5969000"/>
            <a:ext cx="9420921" cy="279400"/>
          </a:xfrm>
        </p:spPr>
        <p:txBody>
          <a:bodyPr/>
          <a:lstStyle/>
          <a:p>
            <a:r>
              <a:rPr lang="es-MX" dirty="0"/>
              <a:t>Mtro. Víctor M. Monroy Juárez                                                                                                                                                                                             Monroy Abogados. S. C.</a:t>
            </a:r>
          </a:p>
        </p:txBody>
      </p:sp>
    </p:spTree>
    <p:extLst>
      <p:ext uri="{BB962C8B-B14F-4D97-AF65-F5344CB8AC3E}">
        <p14:creationId xmlns:p14="http://schemas.microsoft.com/office/powerpoint/2010/main" val="3072812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211283" y="979672"/>
            <a:ext cx="9601200" cy="1303337"/>
          </a:xfrm>
        </p:spPr>
        <p:txBody>
          <a:bodyPr>
            <a:normAutofit/>
          </a:bodyPr>
          <a:lstStyle/>
          <a:p>
            <a:pPr algn="ctr"/>
            <a:endParaRPr lang="es-MX" sz="5000" b="1" dirty="0"/>
          </a:p>
        </p:txBody>
      </p:sp>
      <p:sp>
        <p:nvSpPr>
          <p:cNvPr id="3" name="Marcador de contenido 2"/>
          <p:cNvSpPr>
            <a:spLocks noGrp="1"/>
          </p:cNvSpPr>
          <p:nvPr>
            <p:ph idx="4294967295"/>
          </p:nvPr>
        </p:nvSpPr>
        <p:spPr>
          <a:xfrm>
            <a:off x="1379517" y="1631341"/>
            <a:ext cx="9601200" cy="3888264"/>
          </a:xfrm>
        </p:spPr>
        <p:txBody>
          <a:bodyPr>
            <a:normAutofit/>
          </a:bodyPr>
          <a:lstStyle/>
          <a:p>
            <a:pPr marL="0" indent="0">
              <a:buNone/>
            </a:pPr>
            <a:endParaRPr lang="es-MX" dirty="0"/>
          </a:p>
          <a:p>
            <a:pPr marL="0" indent="0">
              <a:buNone/>
            </a:pPr>
            <a:endParaRPr lang="es-MX" dirty="0"/>
          </a:p>
          <a:p>
            <a:pPr marL="0" indent="0">
              <a:buNone/>
            </a:pPr>
            <a:r>
              <a:rPr lang="es-MX" dirty="0"/>
              <a:t>Para más información, estamos en contacto a través de nuestras nuestra página web y redes sociales, recuerden suscribirse.</a:t>
            </a:r>
          </a:p>
          <a:p>
            <a:pPr marL="0" indent="0">
              <a:buNone/>
            </a:pPr>
            <a:r>
              <a:rPr lang="es-MX" dirty="0">
                <a:hlinkClick r:id="rId2"/>
              </a:rPr>
              <a:t>http://monroyabogados.com.mx</a:t>
            </a:r>
            <a:r>
              <a:rPr lang="es-MX" dirty="0" smtClean="0">
                <a:hlinkClick r:id="rId2"/>
              </a:rPr>
              <a:t>/</a:t>
            </a:r>
            <a:r>
              <a:rPr lang="es-MX" dirty="0" smtClean="0"/>
              <a:t>                           558-046-1841 </a:t>
            </a:r>
            <a:endParaRPr lang="es-MX" dirty="0"/>
          </a:p>
          <a:p>
            <a:pPr marL="0" indent="0">
              <a:buNone/>
            </a:pPr>
            <a:r>
              <a:rPr lang="es-MX" dirty="0"/>
              <a:t>Encuéntranos como Monroy Abogados</a:t>
            </a:r>
          </a:p>
          <a:p>
            <a:pPr marL="0" indent="0">
              <a:buNone/>
            </a:pPr>
            <a:endParaRPr lang="es-MX" dirty="0"/>
          </a:p>
          <a:p>
            <a:pPr marL="0" indent="0">
              <a:buNone/>
            </a:pPr>
            <a:endParaRPr lang="es-MX" dirty="0"/>
          </a:p>
          <a:p>
            <a:pPr marL="0" indent="0">
              <a:buNone/>
            </a:pPr>
            <a:endParaRPr lang="es-MX" dirty="0"/>
          </a:p>
          <a:p>
            <a:pPr marL="0" indent="0">
              <a:buNone/>
            </a:pPr>
            <a:endParaRPr lang="es-MX" dirty="0"/>
          </a:p>
          <a:p>
            <a:endParaRPr lang="es-MX"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283" y="4705197"/>
            <a:ext cx="928688" cy="689077"/>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5205" y="4574992"/>
            <a:ext cx="671665" cy="944613"/>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2355" y="979672"/>
            <a:ext cx="2228362" cy="1152000"/>
          </a:xfrm>
          <a:prstGeom prst="rect">
            <a:avLst/>
          </a:prstGeom>
        </p:spPr>
      </p:pic>
      <p:pic>
        <p:nvPicPr>
          <p:cNvPr id="10" name="Imagen 9">
            <a:extLst>
              <a:ext uri="{FF2B5EF4-FFF2-40B4-BE49-F238E27FC236}">
                <a16:creationId xmlns:a16="http://schemas.microsoft.com/office/drawing/2014/main" xmlns="" id="{C8C411C4-8AC4-468F-AE83-EB1A510F8A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8816" y="3475237"/>
            <a:ext cx="684918" cy="684918"/>
          </a:xfrm>
          <a:prstGeom prst="rect">
            <a:avLst/>
          </a:prstGeom>
        </p:spPr>
      </p:pic>
      <p:sp>
        <p:nvSpPr>
          <p:cNvPr id="4" name="Marcador de pie de página 3">
            <a:extLst>
              <a:ext uri="{FF2B5EF4-FFF2-40B4-BE49-F238E27FC236}">
                <a16:creationId xmlns:a16="http://schemas.microsoft.com/office/drawing/2014/main" xmlns="" id="{ECFC0A47-5B57-41C2-AC66-95FAC5327782}"/>
              </a:ext>
            </a:extLst>
          </p:cNvPr>
          <p:cNvSpPr>
            <a:spLocks noGrp="1"/>
          </p:cNvSpPr>
          <p:nvPr>
            <p:ph type="ftr" sz="quarter" idx="11"/>
          </p:nvPr>
        </p:nvSpPr>
        <p:spPr/>
        <p:txBody>
          <a:bodyPr/>
          <a:lstStyle/>
          <a:p>
            <a:r>
              <a:rPr lang="es-MX"/>
              <a:t>Mtro. Víctor M. Monroy Juárez                                                                                                                                                                                             Monroy Abogados. S. C.</a:t>
            </a:r>
          </a:p>
        </p:txBody>
      </p:sp>
      <p:sp>
        <p:nvSpPr>
          <p:cNvPr id="5" name="Marcador de número de diapositiva 4">
            <a:extLst>
              <a:ext uri="{FF2B5EF4-FFF2-40B4-BE49-F238E27FC236}">
                <a16:creationId xmlns:a16="http://schemas.microsoft.com/office/drawing/2014/main" xmlns="" id="{DABA8215-152D-4B61-BC4A-7B907D9B076C}"/>
              </a:ext>
            </a:extLst>
          </p:cNvPr>
          <p:cNvSpPr>
            <a:spLocks noGrp="1"/>
          </p:cNvSpPr>
          <p:nvPr>
            <p:ph type="sldNum" sz="quarter" idx="12"/>
          </p:nvPr>
        </p:nvSpPr>
        <p:spPr/>
        <p:txBody>
          <a:bodyPr/>
          <a:lstStyle/>
          <a:p>
            <a:fld id="{88F541B9-2EA2-4643-9FBE-9400AB583F27}" type="slidenum">
              <a:rPr lang="es-MX" smtClean="0"/>
              <a:t>17</a:t>
            </a:fld>
            <a:endParaRPr lang="es-MX"/>
          </a:p>
        </p:txBody>
      </p:sp>
    </p:spTree>
    <p:extLst>
      <p:ext uri="{BB962C8B-B14F-4D97-AF65-F5344CB8AC3E}">
        <p14:creationId xmlns:p14="http://schemas.microsoft.com/office/powerpoint/2010/main" val="99312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xmlns="" id="{3B0FC7B2-BC13-469F-919E-2CB8DDA5F3D1}"/>
              </a:ext>
            </a:extLst>
          </p:cNvPr>
          <p:cNvSpPr>
            <a:spLocks noGrp="1"/>
          </p:cNvSpPr>
          <p:nvPr>
            <p:ph type="sldNum" sz="quarter" idx="12"/>
          </p:nvPr>
        </p:nvSpPr>
        <p:spPr/>
        <p:txBody>
          <a:bodyPr/>
          <a:lstStyle/>
          <a:p>
            <a:fld id="{88F541B9-2EA2-4643-9FBE-9400AB583F27}" type="slidenum">
              <a:rPr lang="es-MX" smtClean="0"/>
              <a:t>2</a:t>
            </a:fld>
            <a:endParaRPr lang="es-MX"/>
          </a:p>
        </p:txBody>
      </p:sp>
      <p:sp>
        <p:nvSpPr>
          <p:cNvPr id="2" name="Título 1"/>
          <p:cNvSpPr>
            <a:spLocks noGrp="1"/>
          </p:cNvSpPr>
          <p:nvPr>
            <p:ph type="title" idx="4294967295"/>
          </p:nvPr>
        </p:nvSpPr>
        <p:spPr>
          <a:xfrm>
            <a:off x="1225550" y="866990"/>
            <a:ext cx="9601200" cy="1058862"/>
          </a:xfrm>
        </p:spPr>
        <p:txBody>
          <a:bodyPr>
            <a:noAutofit/>
          </a:bodyPr>
          <a:lstStyle/>
          <a:p>
            <a:pPr algn="ctr"/>
            <a:r>
              <a:rPr lang="es-MX" sz="9600" b="1" dirty="0"/>
              <a:t>COVID 19</a:t>
            </a:r>
          </a:p>
        </p:txBody>
      </p:sp>
      <p:sp>
        <p:nvSpPr>
          <p:cNvPr id="3" name="Marcador de contenido 2"/>
          <p:cNvSpPr>
            <a:spLocks noGrp="1"/>
          </p:cNvSpPr>
          <p:nvPr>
            <p:ph idx="4294967295"/>
          </p:nvPr>
        </p:nvSpPr>
        <p:spPr>
          <a:xfrm>
            <a:off x="1225550" y="2217351"/>
            <a:ext cx="9740900" cy="3168650"/>
          </a:xfrm>
        </p:spPr>
        <p:txBody>
          <a:bodyPr>
            <a:normAutofit fontScale="25000" lnSpcReduction="20000"/>
          </a:bodyPr>
          <a:lstStyle/>
          <a:p>
            <a:pPr>
              <a:buFont typeface="Wingdings" panose="05000000000000000000" pitchFamily="2" charset="2"/>
              <a:buChar char="Ø"/>
            </a:pPr>
            <a:r>
              <a:rPr lang="es-MX" sz="6400" dirty="0"/>
              <a:t> Miles de fallecimientos.</a:t>
            </a:r>
          </a:p>
          <a:p>
            <a:pPr>
              <a:buFont typeface="Wingdings" panose="05000000000000000000" pitchFamily="2" charset="2"/>
              <a:buChar char="Ø"/>
            </a:pPr>
            <a:endParaRPr lang="es-MX" sz="6400" dirty="0"/>
          </a:p>
          <a:p>
            <a:pPr>
              <a:buFont typeface="Wingdings" panose="05000000000000000000" pitchFamily="2" charset="2"/>
              <a:buChar char="Ø"/>
            </a:pPr>
            <a:r>
              <a:rPr lang="es-MX" sz="6400" dirty="0"/>
              <a:t> La mayoría hombres de 57 años en adelante (PADRES DE FAMILIA).</a:t>
            </a:r>
          </a:p>
          <a:p>
            <a:pPr>
              <a:buFont typeface="Wingdings" panose="05000000000000000000" pitchFamily="2" charset="2"/>
              <a:buChar char="Ø"/>
            </a:pPr>
            <a:endParaRPr lang="es-MX" sz="6400" dirty="0"/>
          </a:p>
          <a:p>
            <a:pPr>
              <a:buFont typeface="Wingdings" panose="05000000000000000000" pitchFamily="2" charset="2"/>
              <a:buChar char="Ø"/>
            </a:pPr>
            <a:r>
              <a:rPr lang="es-MX" sz="6400" dirty="0"/>
              <a:t> Hombres y Mujeres con un patrimonio.</a:t>
            </a:r>
          </a:p>
          <a:p>
            <a:pPr>
              <a:buFont typeface="Wingdings" panose="05000000000000000000" pitchFamily="2" charset="2"/>
              <a:buChar char="Ø"/>
            </a:pPr>
            <a:endParaRPr lang="es-MX" sz="6400" dirty="0"/>
          </a:p>
          <a:p>
            <a:pPr>
              <a:buFont typeface="Wingdings" panose="05000000000000000000" pitchFamily="2" charset="2"/>
              <a:buChar char="Ø"/>
            </a:pPr>
            <a:r>
              <a:rPr lang="es-MX" sz="6400" dirty="0"/>
              <a:t> En relación con la población, pocos otorgan testamento.</a:t>
            </a:r>
          </a:p>
          <a:p>
            <a:pPr>
              <a:buFont typeface="Wingdings" panose="05000000000000000000" pitchFamily="2" charset="2"/>
              <a:buChar char="Ø"/>
            </a:pPr>
            <a:endParaRPr lang="es-MX" sz="6400" dirty="0"/>
          </a:p>
          <a:p>
            <a:pPr>
              <a:buFont typeface="Wingdings" panose="05000000000000000000" pitchFamily="2" charset="2"/>
              <a:buChar char="Ø"/>
            </a:pPr>
            <a:r>
              <a:rPr lang="es-MX" sz="6400" dirty="0"/>
              <a:t> La familia tiene temor por saber quién  se quedará con sus bienes.</a:t>
            </a:r>
          </a:p>
          <a:p>
            <a:pPr>
              <a:buFont typeface="Wingdings" panose="05000000000000000000" pitchFamily="2" charset="2"/>
              <a:buChar char="Ø"/>
            </a:pPr>
            <a:endParaRPr lang="es-MX" sz="6400" dirty="0"/>
          </a:p>
          <a:p>
            <a:pPr>
              <a:buFont typeface="Wingdings" panose="05000000000000000000" pitchFamily="2" charset="2"/>
              <a:buChar char="Ø"/>
            </a:pPr>
            <a:r>
              <a:rPr lang="es-MX" sz="6400" dirty="0"/>
              <a:t> ¿Qué pasa con las deudas? </a:t>
            </a:r>
          </a:p>
          <a:p>
            <a:pPr>
              <a:buFont typeface="Wingdings" panose="05000000000000000000" pitchFamily="2" charset="2"/>
              <a:buChar char="Ø"/>
            </a:pPr>
            <a:endParaRPr lang="es-MX" sz="8000" dirty="0"/>
          </a:p>
          <a:p>
            <a:pPr>
              <a:buFont typeface="Wingdings" panose="05000000000000000000" pitchFamily="2" charset="2"/>
              <a:buChar char="Ø"/>
            </a:pPr>
            <a:endParaRPr lang="es-MX" sz="8000" dirty="0"/>
          </a:p>
          <a:p>
            <a:pPr>
              <a:buFont typeface="Wingdings" panose="05000000000000000000" pitchFamily="2" charset="2"/>
              <a:buChar char="Ø"/>
            </a:pPr>
            <a:endParaRPr lang="es-MX" sz="8000" dirty="0"/>
          </a:p>
          <a:p>
            <a:endParaRPr lang="es-MX" dirty="0"/>
          </a:p>
          <a:p>
            <a:endParaRPr lang="es-MX" dirty="0"/>
          </a:p>
          <a:p>
            <a:endParaRPr lang="es-MX" dirty="0"/>
          </a:p>
          <a:p>
            <a:endParaRPr lang="es-MX" dirty="0"/>
          </a:p>
          <a:p>
            <a:pPr algn="r"/>
            <a:r>
              <a:rPr lang="es-MX" dirty="0">
                <a:hlinkClick r:id="rId3"/>
              </a:rPr>
              <a:t>www.monroyabogados.com.mx</a:t>
            </a:r>
            <a:endParaRPr lang="es-MX" dirty="0"/>
          </a:p>
          <a:p>
            <a:endParaRPr lang="es-MX" dirty="0"/>
          </a:p>
        </p:txBody>
      </p:sp>
      <p:sp>
        <p:nvSpPr>
          <p:cNvPr id="4" name="Marcador de pie de página 3">
            <a:extLst>
              <a:ext uri="{FF2B5EF4-FFF2-40B4-BE49-F238E27FC236}">
                <a16:creationId xmlns:a16="http://schemas.microsoft.com/office/drawing/2014/main" xmlns="" id="{5BAE1739-AF90-4CD8-AAE0-F591888902E2}"/>
              </a:ext>
            </a:extLst>
          </p:cNvPr>
          <p:cNvSpPr>
            <a:spLocks noGrp="1"/>
          </p:cNvSpPr>
          <p:nvPr>
            <p:ph type="ftr" sz="quarter" idx="11"/>
          </p:nvPr>
        </p:nvSpPr>
        <p:spPr>
          <a:xfrm>
            <a:off x="1295400" y="5969000"/>
            <a:ext cx="9531349" cy="279400"/>
          </a:xfrm>
        </p:spPr>
        <p:txBody>
          <a:bodyPr/>
          <a:lstStyle/>
          <a:p>
            <a:r>
              <a:rPr lang="es-MX" dirty="0"/>
              <a:t>Mtro. Víctor M. Monroy Juárez                                                                                                                                                                                             Monroy Abogados. S. C.</a:t>
            </a:r>
          </a:p>
        </p:txBody>
      </p:sp>
    </p:spTree>
    <p:extLst>
      <p:ext uri="{BB962C8B-B14F-4D97-AF65-F5344CB8AC3E}">
        <p14:creationId xmlns:p14="http://schemas.microsoft.com/office/powerpoint/2010/main" val="934437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xmlns="" id="{EF90EDFD-7BEA-43C6-AD6C-DFEF349D92A1}"/>
              </a:ext>
            </a:extLst>
          </p:cNvPr>
          <p:cNvSpPr>
            <a:spLocks noGrp="1"/>
          </p:cNvSpPr>
          <p:nvPr>
            <p:ph type="sldNum" sz="quarter" idx="12"/>
          </p:nvPr>
        </p:nvSpPr>
        <p:spPr/>
        <p:txBody>
          <a:bodyPr/>
          <a:lstStyle/>
          <a:p>
            <a:fld id="{88F541B9-2EA2-4643-9FBE-9400AB583F27}" type="slidenum">
              <a:rPr lang="es-MX" smtClean="0"/>
              <a:t>3</a:t>
            </a:fld>
            <a:endParaRPr lang="es-MX"/>
          </a:p>
        </p:txBody>
      </p:sp>
      <p:sp>
        <p:nvSpPr>
          <p:cNvPr id="2" name="Título 1"/>
          <p:cNvSpPr>
            <a:spLocks noGrp="1"/>
          </p:cNvSpPr>
          <p:nvPr>
            <p:ph type="title" idx="4294967295"/>
          </p:nvPr>
        </p:nvSpPr>
        <p:spPr>
          <a:xfrm>
            <a:off x="1371600" y="609599"/>
            <a:ext cx="9601200" cy="1303337"/>
          </a:xfrm>
        </p:spPr>
        <p:txBody>
          <a:bodyPr/>
          <a:lstStyle/>
          <a:p>
            <a:pPr algn="ctr"/>
            <a:r>
              <a:rPr lang="es-MX" b="1" dirty="0"/>
              <a:t>RECOMENDACIONES</a:t>
            </a:r>
          </a:p>
        </p:txBody>
      </p:sp>
      <p:sp>
        <p:nvSpPr>
          <p:cNvPr id="3" name="Marcador de contenido 2"/>
          <p:cNvSpPr>
            <a:spLocks noGrp="1"/>
          </p:cNvSpPr>
          <p:nvPr>
            <p:ph idx="4294967295"/>
          </p:nvPr>
        </p:nvSpPr>
        <p:spPr>
          <a:xfrm>
            <a:off x="1371600" y="1367334"/>
            <a:ext cx="9443483" cy="3098081"/>
          </a:xfrm>
        </p:spPr>
        <p:txBody>
          <a:bodyPr>
            <a:normAutofit fontScale="25000" lnSpcReduction="20000"/>
          </a:bodyPr>
          <a:lstStyle/>
          <a:p>
            <a:endParaRPr lang="es-MX" dirty="0"/>
          </a:p>
          <a:p>
            <a:endParaRPr lang="es-MX" dirty="0"/>
          </a:p>
          <a:p>
            <a:pPr>
              <a:buFont typeface="Wingdings" panose="05000000000000000000" pitchFamily="2" charset="2"/>
              <a:buChar char="Ø"/>
            </a:pPr>
            <a:r>
              <a:rPr lang="es-MX" sz="7200" dirty="0"/>
              <a:t>Si vas a tramitar el acta de defunción, revisa todos los datos principalmente el nombre del finado, antes de firmarla. OBTENER VARIAS COPIAS CERTIFICADAS.</a:t>
            </a:r>
          </a:p>
          <a:p>
            <a:pPr>
              <a:buFont typeface="Wingdings" panose="05000000000000000000" pitchFamily="2" charset="2"/>
              <a:buChar char="Ø"/>
            </a:pPr>
            <a:endParaRPr lang="es-MX" sz="7200" dirty="0"/>
          </a:p>
          <a:p>
            <a:pPr>
              <a:buFont typeface="Wingdings" panose="05000000000000000000" pitchFamily="2" charset="2"/>
              <a:buChar char="Ø"/>
            </a:pPr>
            <a:r>
              <a:rPr lang="es-MX" sz="7200" dirty="0"/>
              <a:t>Revisar las actas de matrimonio.</a:t>
            </a:r>
          </a:p>
          <a:p>
            <a:pPr>
              <a:buFont typeface="Wingdings" panose="05000000000000000000" pitchFamily="2" charset="2"/>
              <a:buChar char="Ø"/>
            </a:pPr>
            <a:endParaRPr lang="es-MX" sz="7200" dirty="0"/>
          </a:p>
          <a:p>
            <a:pPr>
              <a:buFont typeface="Wingdings" panose="05000000000000000000" pitchFamily="2" charset="2"/>
              <a:buChar char="Ø"/>
            </a:pPr>
            <a:r>
              <a:rPr lang="es-MX" sz="7200" dirty="0"/>
              <a:t>Revisar las actas de nacimiento de los hijos.</a:t>
            </a:r>
          </a:p>
          <a:p>
            <a:pPr>
              <a:buFont typeface="Wingdings" panose="05000000000000000000" pitchFamily="2" charset="2"/>
              <a:buChar char="Ø"/>
            </a:pPr>
            <a:endParaRPr lang="es-MX" sz="7200" dirty="0"/>
          </a:p>
          <a:p>
            <a:pPr>
              <a:buFont typeface="Wingdings" panose="05000000000000000000" pitchFamily="2" charset="2"/>
              <a:buChar char="Ø"/>
            </a:pPr>
            <a:r>
              <a:rPr lang="es-MX" sz="7200" dirty="0"/>
              <a:t>En su caso, solicitar su corrección el Registro Civil.</a:t>
            </a:r>
          </a:p>
          <a:p>
            <a:pPr>
              <a:buFont typeface="Wingdings" panose="05000000000000000000" pitchFamily="2" charset="2"/>
              <a:buChar char="Ø"/>
            </a:pPr>
            <a:endParaRPr lang="es-MX" sz="7200" dirty="0"/>
          </a:p>
          <a:p>
            <a:pPr>
              <a:buFont typeface="Wingdings" panose="05000000000000000000" pitchFamily="2" charset="2"/>
              <a:buChar char="Ø"/>
            </a:pPr>
            <a:r>
              <a:rPr lang="es-MX" sz="7200" dirty="0"/>
              <a:t>Tener en resguardo las tarjetas de crédito y chequeras (Cobro de cheques, falsificando la firma).</a:t>
            </a:r>
          </a:p>
          <a:p>
            <a:pPr marL="0" indent="0">
              <a:buNone/>
            </a:pPr>
            <a:endParaRPr lang="es-MX" dirty="0"/>
          </a:p>
          <a:p>
            <a:pPr marL="0" indent="0">
              <a:buNone/>
            </a:pPr>
            <a:endParaRPr lang="es-MX" dirty="0"/>
          </a:p>
          <a:p>
            <a:pPr marL="0" indent="0">
              <a:buNone/>
            </a:pPr>
            <a:r>
              <a:rPr lang="es-MX" dirty="0"/>
              <a:t>   		</a:t>
            </a:r>
          </a:p>
          <a:p>
            <a:pPr marL="0" indent="0">
              <a:buNone/>
            </a:pPr>
            <a:endParaRPr lang="es-MX" dirty="0"/>
          </a:p>
          <a:p>
            <a:pPr marL="0" indent="0">
              <a:buNone/>
            </a:pPr>
            <a:endParaRPr lang="es-MX" dirty="0"/>
          </a:p>
          <a:p>
            <a:endParaRPr lang="es-MX" dirty="0"/>
          </a:p>
          <a:p>
            <a:endParaRPr lang="es-MX" dirty="0"/>
          </a:p>
          <a:p>
            <a:endParaRPr lang="es-MX" dirty="0"/>
          </a:p>
          <a:p>
            <a:endParaRPr lang="es-MX" dirty="0"/>
          </a:p>
          <a:p>
            <a:pPr algn="r"/>
            <a:r>
              <a:rPr lang="es-MX" dirty="0">
                <a:hlinkClick r:id="rId3"/>
              </a:rPr>
              <a:t>www.monroyabogados.com.mx</a:t>
            </a:r>
            <a:endParaRPr lang="es-MX" dirty="0"/>
          </a:p>
          <a:p>
            <a:endParaRPr lang="es-MX" dirty="0"/>
          </a:p>
        </p:txBody>
      </p:sp>
      <p:sp>
        <p:nvSpPr>
          <p:cNvPr id="4" name="Marcador de pie de página 3">
            <a:extLst>
              <a:ext uri="{FF2B5EF4-FFF2-40B4-BE49-F238E27FC236}">
                <a16:creationId xmlns:a16="http://schemas.microsoft.com/office/drawing/2014/main" xmlns="" id="{4DFABF93-4F41-488F-AA82-C352CB7D53B2}"/>
              </a:ext>
            </a:extLst>
          </p:cNvPr>
          <p:cNvSpPr>
            <a:spLocks noGrp="1"/>
          </p:cNvSpPr>
          <p:nvPr>
            <p:ph type="ftr" sz="quarter" idx="11"/>
          </p:nvPr>
        </p:nvSpPr>
        <p:spPr>
          <a:xfrm>
            <a:off x="1295400" y="5969000"/>
            <a:ext cx="9443483" cy="279400"/>
          </a:xfrm>
        </p:spPr>
        <p:txBody>
          <a:bodyPr/>
          <a:lstStyle/>
          <a:p>
            <a:r>
              <a:rPr lang="es-MX" dirty="0"/>
              <a:t>Mtro. Víctor M. Monroy Juárez                                                                                                                                                                                             Monroy Abogados. S. C.</a:t>
            </a:r>
          </a:p>
        </p:txBody>
      </p:sp>
    </p:spTree>
    <p:extLst>
      <p:ext uri="{BB962C8B-B14F-4D97-AF65-F5344CB8AC3E}">
        <p14:creationId xmlns:p14="http://schemas.microsoft.com/office/powerpoint/2010/main" val="3244955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xmlns="" id="{7DB7DA48-A942-466C-9C4E-44195B79A7BA}"/>
              </a:ext>
            </a:extLst>
          </p:cNvPr>
          <p:cNvSpPr>
            <a:spLocks noGrp="1"/>
          </p:cNvSpPr>
          <p:nvPr>
            <p:ph type="sldNum" sz="quarter" idx="12"/>
          </p:nvPr>
        </p:nvSpPr>
        <p:spPr/>
        <p:txBody>
          <a:bodyPr/>
          <a:lstStyle/>
          <a:p>
            <a:fld id="{88F541B9-2EA2-4643-9FBE-9400AB583F27}" type="slidenum">
              <a:rPr lang="es-MX" smtClean="0"/>
              <a:t>4</a:t>
            </a:fld>
            <a:endParaRPr lang="es-MX"/>
          </a:p>
        </p:txBody>
      </p:sp>
      <p:sp>
        <p:nvSpPr>
          <p:cNvPr id="2" name="Título 1"/>
          <p:cNvSpPr>
            <a:spLocks noGrp="1"/>
          </p:cNvSpPr>
          <p:nvPr>
            <p:ph type="title" idx="4294967295"/>
          </p:nvPr>
        </p:nvSpPr>
        <p:spPr>
          <a:xfrm>
            <a:off x="1295398" y="635333"/>
            <a:ext cx="9601200" cy="959552"/>
          </a:xfrm>
        </p:spPr>
        <p:txBody>
          <a:bodyPr/>
          <a:lstStyle/>
          <a:p>
            <a:pPr algn="ctr"/>
            <a:r>
              <a:rPr lang="es-MX" b="1" dirty="0"/>
              <a:t>TENER A EN RESGUARDO</a:t>
            </a:r>
          </a:p>
        </p:txBody>
      </p:sp>
      <p:sp>
        <p:nvSpPr>
          <p:cNvPr id="3" name="Marcador de contenido 2"/>
          <p:cNvSpPr>
            <a:spLocks noGrp="1"/>
          </p:cNvSpPr>
          <p:nvPr>
            <p:ph idx="4294967295"/>
          </p:nvPr>
        </p:nvSpPr>
        <p:spPr>
          <a:xfrm>
            <a:off x="1295398" y="1228394"/>
            <a:ext cx="9601200" cy="3317875"/>
          </a:xfrm>
        </p:spPr>
        <p:txBody>
          <a:bodyPr>
            <a:normAutofit fontScale="25000" lnSpcReduction="20000"/>
          </a:bodyPr>
          <a:lstStyle/>
          <a:p>
            <a:endParaRPr lang="es-MX" dirty="0"/>
          </a:p>
          <a:p>
            <a:endParaRPr lang="es-MX" dirty="0"/>
          </a:p>
          <a:p>
            <a:pPr>
              <a:buFont typeface="Wingdings" panose="05000000000000000000" pitchFamily="2" charset="2"/>
              <a:buChar char="Ø"/>
            </a:pPr>
            <a:r>
              <a:rPr lang="es-MX" sz="14400" dirty="0"/>
              <a:t> INE, Pasaporte (Robo de identidad).</a:t>
            </a:r>
          </a:p>
          <a:p>
            <a:pPr>
              <a:buFont typeface="Wingdings" panose="05000000000000000000" pitchFamily="2" charset="2"/>
              <a:buChar char="Ø"/>
            </a:pPr>
            <a:r>
              <a:rPr lang="es-MX" sz="14400" dirty="0"/>
              <a:t> Escrituras.</a:t>
            </a:r>
          </a:p>
          <a:p>
            <a:pPr>
              <a:buFont typeface="Wingdings" panose="05000000000000000000" pitchFamily="2" charset="2"/>
              <a:buChar char="Ø"/>
            </a:pPr>
            <a:r>
              <a:rPr lang="es-MX" sz="14400" dirty="0"/>
              <a:t> Contratos privados c/v, arrendamiento. </a:t>
            </a:r>
          </a:p>
          <a:p>
            <a:pPr>
              <a:buFont typeface="Wingdings" panose="05000000000000000000" pitchFamily="2" charset="2"/>
              <a:buChar char="Ø"/>
            </a:pPr>
            <a:r>
              <a:rPr lang="es-MX" sz="14400" dirty="0"/>
              <a:t> Seguros.</a:t>
            </a:r>
          </a:p>
          <a:p>
            <a:pPr>
              <a:buFont typeface="Wingdings" panose="05000000000000000000" pitchFamily="2" charset="2"/>
              <a:buChar char="Ø"/>
            </a:pPr>
            <a:r>
              <a:rPr lang="es-MX" sz="14400" dirty="0"/>
              <a:t> Facturas de automóviles.</a:t>
            </a:r>
          </a:p>
          <a:p>
            <a:pPr>
              <a:buFont typeface="Wingdings" panose="05000000000000000000" pitchFamily="2" charset="2"/>
              <a:buChar char="Ø"/>
            </a:pPr>
            <a:r>
              <a:rPr lang="es-MX" sz="14400" dirty="0"/>
              <a:t> Acciones de sociedades.</a:t>
            </a:r>
          </a:p>
          <a:p>
            <a:pPr>
              <a:buFont typeface="Wingdings" panose="05000000000000000000" pitchFamily="2" charset="2"/>
              <a:buChar char="Ø"/>
            </a:pPr>
            <a:r>
              <a:rPr lang="es-MX" sz="14400" dirty="0"/>
              <a:t> En general todos los documentos financieros.</a:t>
            </a:r>
            <a:endParaRPr lang="es-MX" dirty="0"/>
          </a:p>
          <a:p>
            <a:endParaRPr lang="es-MX" dirty="0"/>
          </a:p>
          <a:p>
            <a:endParaRPr lang="es-MX" dirty="0"/>
          </a:p>
          <a:p>
            <a:endParaRPr lang="es-MX" dirty="0"/>
          </a:p>
          <a:p>
            <a:endParaRPr lang="es-MX" dirty="0"/>
          </a:p>
          <a:p>
            <a:endParaRPr lang="es-MX" dirty="0"/>
          </a:p>
        </p:txBody>
      </p:sp>
      <p:sp>
        <p:nvSpPr>
          <p:cNvPr id="4" name="Marcador de pie de página 3">
            <a:extLst>
              <a:ext uri="{FF2B5EF4-FFF2-40B4-BE49-F238E27FC236}">
                <a16:creationId xmlns:a16="http://schemas.microsoft.com/office/drawing/2014/main" xmlns="" id="{CF98F580-40C8-4464-8215-9B66AD29CE1C}"/>
              </a:ext>
            </a:extLst>
          </p:cNvPr>
          <p:cNvSpPr>
            <a:spLocks noGrp="1"/>
          </p:cNvSpPr>
          <p:nvPr>
            <p:ph type="ftr" sz="quarter" idx="11"/>
          </p:nvPr>
        </p:nvSpPr>
        <p:spPr>
          <a:xfrm>
            <a:off x="1295400" y="5969000"/>
            <a:ext cx="9476677" cy="279400"/>
          </a:xfrm>
        </p:spPr>
        <p:txBody>
          <a:bodyPr/>
          <a:lstStyle/>
          <a:p>
            <a:r>
              <a:rPr lang="es-MX" dirty="0"/>
              <a:t>Mtro. Víctor M. Monroy Juárez                                                                                                                                                                                             Monroy Abogados. S. C.</a:t>
            </a:r>
          </a:p>
        </p:txBody>
      </p:sp>
    </p:spTree>
    <p:extLst>
      <p:ext uri="{BB962C8B-B14F-4D97-AF65-F5344CB8AC3E}">
        <p14:creationId xmlns:p14="http://schemas.microsoft.com/office/powerpoint/2010/main" val="2305493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xmlns="" id="{6DB5D86A-ABEE-4B64-833D-F048EEEBA8C7}"/>
              </a:ext>
            </a:extLst>
          </p:cNvPr>
          <p:cNvSpPr>
            <a:spLocks noGrp="1"/>
          </p:cNvSpPr>
          <p:nvPr>
            <p:ph type="sldNum" sz="quarter" idx="12"/>
          </p:nvPr>
        </p:nvSpPr>
        <p:spPr/>
        <p:txBody>
          <a:bodyPr/>
          <a:lstStyle/>
          <a:p>
            <a:fld id="{88F541B9-2EA2-4643-9FBE-9400AB583F27}" type="slidenum">
              <a:rPr lang="es-MX" smtClean="0"/>
              <a:t>5</a:t>
            </a:fld>
            <a:endParaRPr lang="es-MX"/>
          </a:p>
        </p:txBody>
      </p:sp>
      <p:sp>
        <p:nvSpPr>
          <p:cNvPr id="2" name="Título 1"/>
          <p:cNvSpPr>
            <a:spLocks noGrp="1"/>
          </p:cNvSpPr>
          <p:nvPr>
            <p:ph type="title" idx="4294967295"/>
          </p:nvPr>
        </p:nvSpPr>
        <p:spPr>
          <a:xfrm>
            <a:off x="1295401" y="698795"/>
            <a:ext cx="9601200" cy="1303338"/>
          </a:xfrm>
        </p:spPr>
        <p:txBody>
          <a:bodyPr/>
          <a:lstStyle/>
          <a:p>
            <a:pPr algn="ctr"/>
            <a:r>
              <a:rPr lang="es-MX" b="1" dirty="0"/>
              <a:t>PRUEBA DE FALLECIMIENTO</a:t>
            </a:r>
          </a:p>
        </p:txBody>
      </p:sp>
      <p:sp>
        <p:nvSpPr>
          <p:cNvPr id="3" name="Marcador de contenido 2"/>
          <p:cNvSpPr>
            <a:spLocks noGrp="1"/>
          </p:cNvSpPr>
          <p:nvPr>
            <p:ph idx="4294967295"/>
          </p:nvPr>
        </p:nvSpPr>
        <p:spPr>
          <a:xfrm>
            <a:off x="1148316" y="1770062"/>
            <a:ext cx="9601200" cy="3317875"/>
          </a:xfrm>
        </p:spPr>
        <p:txBody>
          <a:bodyPr>
            <a:normAutofit fontScale="25000" lnSpcReduction="20000"/>
          </a:bodyPr>
          <a:lstStyle/>
          <a:p>
            <a:endParaRPr lang="es-MX" dirty="0"/>
          </a:p>
          <a:p>
            <a:endParaRPr lang="es-MX" dirty="0"/>
          </a:p>
          <a:p>
            <a:pPr>
              <a:buFont typeface="Wingdings" panose="05000000000000000000" pitchFamily="2" charset="2"/>
              <a:buChar char="Ø"/>
            </a:pPr>
            <a:r>
              <a:rPr lang="es-MX" sz="16000" dirty="0"/>
              <a:t>Acta de </a:t>
            </a:r>
            <a:r>
              <a:rPr lang="es-MX" sz="16000" dirty="0" smtClean="0"/>
              <a:t>defunción, es la prueba de la muerte.</a:t>
            </a:r>
            <a:endParaRPr lang="es-MX" sz="16000" dirty="0"/>
          </a:p>
          <a:p>
            <a:pPr>
              <a:buFont typeface="Wingdings" panose="05000000000000000000" pitchFamily="2" charset="2"/>
              <a:buChar char="Ø"/>
            </a:pPr>
            <a:endParaRPr lang="es-MX" sz="16000" dirty="0"/>
          </a:p>
          <a:p>
            <a:pPr>
              <a:buFont typeface="Wingdings" panose="05000000000000000000" pitchFamily="2" charset="2"/>
              <a:buChar char="Ø"/>
            </a:pPr>
            <a:r>
              <a:rPr lang="es-MX" sz="16000" dirty="0"/>
              <a:t>Declaración de </a:t>
            </a:r>
            <a:r>
              <a:rPr lang="es-MX" sz="16000" dirty="0" smtClean="0"/>
              <a:t>Ausencia, se requerirá al no tener acreditada la muerte, para iniciar la </a:t>
            </a:r>
            <a:r>
              <a:rPr lang="es-MX" sz="16000" dirty="0" err="1" smtClean="0"/>
              <a:t>sucesion</a:t>
            </a:r>
            <a:r>
              <a:rPr lang="es-MX" sz="16000" dirty="0" smtClean="0"/>
              <a:t>.</a:t>
            </a:r>
            <a:endParaRPr lang="es-MX" sz="16000" dirty="0"/>
          </a:p>
          <a:p>
            <a:pPr marL="0" indent="0">
              <a:buNone/>
            </a:pPr>
            <a:endParaRPr lang="es-MX" dirty="0"/>
          </a:p>
          <a:p>
            <a:endParaRPr lang="es-MX" dirty="0"/>
          </a:p>
          <a:p>
            <a:endParaRPr lang="es-MX" dirty="0"/>
          </a:p>
          <a:p>
            <a:endParaRPr lang="es-MX" dirty="0"/>
          </a:p>
          <a:p>
            <a:endParaRPr lang="es-MX" dirty="0"/>
          </a:p>
          <a:p>
            <a:endParaRPr lang="es-MX" dirty="0"/>
          </a:p>
        </p:txBody>
      </p:sp>
      <p:sp>
        <p:nvSpPr>
          <p:cNvPr id="4" name="Marcador de pie de página 3">
            <a:extLst>
              <a:ext uri="{FF2B5EF4-FFF2-40B4-BE49-F238E27FC236}">
                <a16:creationId xmlns:a16="http://schemas.microsoft.com/office/drawing/2014/main" xmlns="" id="{88E0F515-E10D-48D9-9397-802984FC96EF}"/>
              </a:ext>
            </a:extLst>
          </p:cNvPr>
          <p:cNvSpPr>
            <a:spLocks noGrp="1"/>
          </p:cNvSpPr>
          <p:nvPr>
            <p:ph type="ftr" sz="quarter" idx="11"/>
          </p:nvPr>
        </p:nvSpPr>
        <p:spPr>
          <a:xfrm>
            <a:off x="1295400" y="5969000"/>
            <a:ext cx="9454115" cy="279400"/>
          </a:xfrm>
        </p:spPr>
        <p:txBody>
          <a:bodyPr/>
          <a:lstStyle/>
          <a:p>
            <a:r>
              <a:rPr lang="es-MX" dirty="0"/>
              <a:t>Mtro. Víctor M. Monroy Juárez                                                                                                                                                                                             Monroy Abogados. S. C.</a:t>
            </a:r>
          </a:p>
        </p:txBody>
      </p:sp>
    </p:spTree>
    <p:extLst>
      <p:ext uri="{BB962C8B-B14F-4D97-AF65-F5344CB8AC3E}">
        <p14:creationId xmlns:p14="http://schemas.microsoft.com/office/powerpoint/2010/main" val="149545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xmlns="" id="{63081C94-8CC7-4CC5-A64B-FC51B7FD3497}"/>
              </a:ext>
            </a:extLst>
          </p:cNvPr>
          <p:cNvSpPr>
            <a:spLocks noGrp="1"/>
          </p:cNvSpPr>
          <p:nvPr>
            <p:ph type="sldNum" sz="quarter" idx="12"/>
          </p:nvPr>
        </p:nvSpPr>
        <p:spPr/>
        <p:txBody>
          <a:bodyPr/>
          <a:lstStyle/>
          <a:p>
            <a:fld id="{88F541B9-2EA2-4643-9FBE-9400AB583F27}" type="slidenum">
              <a:rPr lang="es-MX" smtClean="0"/>
              <a:t>6</a:t>
            </a:fld>
            <a:endParaRPr lang="es-MX"/>
          </a:p>
        </p:txBody>
      </p:sp>
      <p:sp>
        <p:nvSpPr>
          <p:cNvPr id="2" name="Título 1"/>
          <p:cNvSpPr>
            <a:spLocks noGrp="1"/>
          </p:cNvSpPr>
          <p:nvPr>
            <p:ph type="title" idx="4294967295"/>
          </p:nvPr>
        </p:nvSpPr>
        <p:spPr>
          <a:xfrm>
            <a:off x="1295398" y="624699"/>
            <a:ext cx="9601200" cy="1303337"/>
          </a:xfrm>
        </p:spPr>
        <p:txBody>
          <a:bodyPr>
            <a:normAutofit fontScale="90000"/>
          </a:bodyPr>
          <a:lstStyle/>
          <a:p>
            <a:pPr algn="ctr"/>
            <a:r>
              <a:rPr lang="es-MX" b="1" dirty="0"/>
              <a:t>LEGISLACIÓN SOBRE TESTAMENTO</a:t>
            </a:r>
          </a:p>
        </p:txBody>
      </p:sp>
      <p:sp>
        <p:nvSpPr>
          <p:cNvPr id="3" name="Marcador de contenido 2"/>
          <p:cNvSpPr>
            <a:spLocks noGrp="1"/>
          </p:cNvSpPr>
          <p:nvPr>
            <p:ph idx="4294967295"/>
          </p:nvPr>
        </p:nvSpPr>
        <p:spPr>
          <a:xfrm>
            <a:off x="1137684" y="1377249"/>
            <a:ext cx="9601200" cy="3317875"/>
          </a:xfrm>
        </p:spPr>
        <p:txBody>
          <a:bodyPr>
            <a:normAutofit fontScale="25000" lnSpcReduction="20000"/>
          </a:bodyPr>
          <a:lstStyle/>
          <a:p>
            <a:pPr>
              <a:buFont typeface="Wingdings" panose="05000000000000000000" pitchFamily="2" charset="2"/>
              <a:buChar char="Ø"/>
            </a:pPr>
            <a:endParaRPr lang="es-MX" dirty="0"/>
          </a:p>
          <a:p>
            <a:pPr algn="just">
              <a:buFont typeface="Wingdings" panose="05000000000000000000" pitchFamily="2" charset="2"/>
              <a:buChar char="Ø"/>
            </a:pPr>
            <a:r>
              <a:rPr lang="es-MX" sz="9600" dirty="0"/>
              <a:t>32 Códigos Civiles (Código o Ley Familiar).</a:t>
            </a:r>
          </a:p>
          <a:p>
            <a:pPr algn="just">
              <a:buFont typeface="Wingdings" panose="05000000000000000000" pitchFamily="2" charset="2"/>
              <a:buChar char="Ø"/>
            </a:pPr>
            <a:r>
              <a:rPr lang="es-MX" sz="9600" dirty="0"/>
              <a:t>32 Códigos de Procedimientos Civiles.</a:t>
            </a:r>
          </a:p>
          <a:p>
            <a:pPr algn="just">
              <a:buFont typeface="Wingdings" panose="05000000000000000000" pitchFamily="2" charset="2"/>
              <a:buChar char="Ø"/>
            </a:pPr>
            <a:r>
              <a:rPr lang="es-MX" sz="9600" dirty="0"/>
              <a:t>TESTAMENTO COVID NO EXISTE LEGALMENTE.</a:t>
            </a:r>
          </a:p>
          <a:p>
            <a:pPr algn="just">
              <a:buFont typeface="Wingdings" panose="05000000000000000000" pitchFamily="2" charset="2"/>
              <a:buChar char="Ø"/>
            </a:pPr>
            <a:r>
              <a:rPr lang="es-MX" sz="9600" dirty="0"/>
              <a:t>Testamento Privado (Algunos Estados).</a:t>
            </a:r>
          </a:p>
          <a:p>
            <a:pPr algn="just">
              <a:buFont typeface="Wingdings" panose="05000000000000000000" pitchFamily="2" charset="2"/>
              <a:buChar char="Ø"/>
            </a:pPr>
            <a:r>
              <a:rPr lang="es-MX" sz="9600" dirty="0"/>
              <a:t>CDMX Testamento Público Abierto.</a:t>
            </a:r>
          </a:p>
          <a:p>
            <a:pPr algn="just">
              <a:buFont typeface="Wingdings" panose="05000000000000000000" pitchFamily="2" charset="2"/>
              <a:buChar char="Ø"/>
            </a:pPr>
            <a:r>
              <a:rPr lang="es-MX" sz="9600" dirty="0"/>
              <a:t>Carece de validez jurídica aunque lo hubiera escrito de puño y </a:t>
            </a:r>
            <a:r>
              <a:rPr lang="es-MX" sz="9600" dirty="0" smtClean="0"/>
              <a:t>letra, firmado, asentando su huella digital, con </a:t>
            </a:r>
            <a:r>
              <a:rPr lang="es-MX" sz="9600" dirty="0"/>
              <a:t>testigos, incluso videograbado.</a:t>
            </a:r>
          </a:p>
          <a:p>
            <a:pPr algn="just">
              <a:buFont typeface="Wingdings" panose="05000000000000000000" pitchFamily="2" charset="2"/>
              <a:buChar char="Ø"/>
            </a:pPr>
            <a:r>
              <a:rPr lang="es-MX" sz="9600" dirty="0"/>
              <a:t>Pero vale, en cuanto los familiares quieran </a:t>
            </a:r>
            <a:r>
              <a:rPr lang="es-MX" sz="9600" dirty="0" smtClean="0"/>
              <a:t>cumplirlo.</a:t>
            </a:r>
            <a:endParaRPr lang="es-MX" sz="9600" dirty="0"/>
          </a:p>
          <a:p>
            <a:endParaRPr lang="es-MX" dirty="0"/>
          </a:p>
          <a:p>
            <a:endParaRPr lang="es-MX" dirty="0"/>
          </a:p>
          <a:p>
            <a:endParaRPr lang="es-MX" dirty="0"/>
          </a:p>
          <a:p>
            <a:endParaRPr lang="es-MX" dirty="0"/>
          </a:p>
          <a:p>
            <a:endParaRPr lang="es-MX" dirty="0"/>
          </a:p>
          <a:p>
            <a:endParaRPr lang="es-MX" dirty="0"/>
          </a:p>
          <a:p>
            <a:endParaRPr lang="es-MX" dirty="0"/>
          </a:p>
        </p:txBody>
      </p:sp>
      <p:sp>
        <p:nvSpPr>
          <p:cNvPr id="4" name="Marcador de pie de página 3">
            <a:extLst>
              <a:ext uri="{FF2B5EF4-FFF2-40B4-BE49-F238E27FC236}">
                <a16:creationId xmlns:a16="http://schemas.microsoft.com/office/drawing/2014/main" xmlns="" id="{809E18DF-8CE0-4188-8A87-B3C88699824E}"/>
              </a:ext>
            </a:extLst>
          </p:cNvPr>
          <p:cNvSpPr>
            <a:spLocks noGrp="1"/>
          </p:cNvSpPr>
          <p:nvPr>
            <p:ph type="ftr" sz="quarter" idx="11"/>
          </p:nvPr>
        </p:nvSpPr>
        <p:spPr>
          <a:xfrm>
            <a:off x="1295400" y="5969000"/>
            <a:ext cx="9443483" cy="279400"/>
          </a:xfrm>
        </p:spPr>
        <p:txBody>
          <a:bodyPr/>
          <a:lstStyle/>
          <a:p>
            <a:r>
              <a:rPr lang="es-MX" dirty="0"/>
              <a:t>Mtro. Víctor M. Monroy Juárez                                                                                                                                                                                             Monroy Abogados. S. C.</a:t>
            </a:r>
          </a:p>
        </p:txBody>
      </p:sp>
    </p:spTree>
    <p:extLst>
      <p:ext uri="{BB962C8B-B14F-4D97-AF65-F5344CB8AC3E}">
        <p14:creationId xmlns:p14="http://schemas.microsoft.com/office/powerpoint/2010/main" val="385273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7">
            <a:extLst>
              <a:ext uri="{FF2B5EF4-FFF2-40B4-BE49-F238E27FC236}">
                <a16:creationId xmlns:a16="http://schemas.microsoft.com/office/drawing/2014/main" xmlns="" id="{5ADC426A-66D5-4DF4-BAAD-76BBB7846E7D}"/>
              </a:ext>
            </a:extLst>
          </p:cNvPr>
          <p:cNvSpPr>
            <a:spLocks noGrp="1"/>
          </p:cNvSpPr>
          <p:nvPr>
            <p:ph type="sldNum" sz="quarter" idx="12"/>
          </p:nvPr>
        </p:nvSpPr>
        <p:spPr/>
        <p:txBody>
          <a:bodyPr/>
          <a:lstStyle/>
          <a:p>
            <a:fld id="{88F541B9-2EA2-4643-9FBE-9400AB583F27}" type="slidenum">
              <a:rPr lang="es-MX" smtClean="0"/>
              <a:t>7</a:t>
            </a:fld>
            <a:endParaRPr lang="es-MX"/>
          </a:p>
        </p:txBody>
      </p:sp>
      <p:sp>
        <p:nvSpPr>
          <p:cNvPr id="2" name="Título 1"/>
          <p:cNvSpPr>
            <a:spLocks noGrp="1"/>
          </p:cNvSpPr>
          <p:nvPr>
            <p:ph type="title" idx="4294967295"/>
          </p:nvPr>
        </p:nvSpPr>
        <p:spPr>
          <a:xfrm>
            <a:off x="1295398" y="640095"/>
            <a:ext cx="9601200" cy="1303337"/>
          </a:xfrm>
        </p:spPr>
        <p:txBody>
          <a:bodyPr>
            <a:normAutofit/>
          </a:bodyPr>
          <a:lstStyle/>
          <a:p>
            <a:pPr algn="ctr"/>
            <a:r>
              <a:rPr lang="es-MX" sz="3600" b="1" dirty="0"/>
              <a:t>DIFERENCIA CON Y SIN TESTAMENTO</a:t>
            </a:r>
          </a:p>
        </p:txBody>
      </p:sp>
      <p:sp>
        <p:nvSpPr>
          <p:cNvPr id="3" name="Marcador de texto 2"/>
          <p:cNvSpPr>
            <a:spLocks noGrp="1"/>
          </p:cNvSpPr>
          <p:nvPr>
            <p:ph type="body" idx="4294967295"/>
          </p:nvPr>
        </p:nvSpPr>
        <p:spPr>
          <a:xfrm>
            <a:off x="1422988" y="1742068"/>
            <a:ext cx="4063411" cy="372786"/>
          </a:xfrm>
        </p:spPr>
        <p:txBody>
          <a:bodyPr>
            <a:normAutofit fontScale="55000" lnSpcReduction="20000"/>
          </a:bodyPr>
          <a:lstStyle/>
          <a:p>
            <a:pPr marL="0" indent="0" algn="ctr">
              <a:buNone/>
            </a:pPr>
            <a:r>
              <a:rPr lang="es-MX" sz="4000" dirty="0"/>
              <a:t>CON   TESTAMENTO</a:t>
            </a:r>
            <a:r>
              <a:rPr lang="es-MX" dirty="0"/>
              <a:t>	</a:t>
            </a:r>
          </a:p>
        </p:txBody>
      </p:sp>
      <p:sp>
        <p:nvSpPr>
          <p:cNvPr id="4" name="Marcador de contenido 3"/>
          <p:cNvSpPr>
            <a:spLocks noGrp="1"/>
          </p:cNvSpPr>
          <p:nvPr>
            <p:ph sz="half" idx="4294967295"/>
          </p:nvPr>
        </p:nvSpPr>
        <p:spPr>
          <a:xfrm>
            <a:off x="1178368" y="2114855"/>
            <a:ext cx="4718050" cy="3420020"/>
          </a:xfrm>
        </p:spPr>
        <p:txBody>
          <a:bodyPr>
            <a:normAutofit fontScale="92500" lnSpcReduction="20000"/>
          </a:bodyPr>
          <a:lstStyle/>
          <a:p>
            <a:pPr>
              <a:buFont typeface="Wingdings" panose="05000000000000000000" pitchFamily="2" charset="2"/>
              <a:buChar char="Ø"/>
            </a:pPr>
            <a:r>
              <a:rPr lang="es-MX" dirty="0"/>
              <a:t>Hereda quien quiso el testador.</a:t>
            </a:r>
          </a:p>
          <a:p>
            <a:pPr>
              <a:buFont typeface="Wingdings" panose="05000000000000000000" pitchFamily="2" charset="2"/>
              <a:buChar char="Ø"/>
            </a:pPr>
            <a:r>
              <a:rPr lang="es-MX" dirty="0"/>
              <a:t>De la manera que dispuso.</a:t>
            </a:r>
          </a:p>
          <a:p>
            <a:pPr>
              <a:buFont typeface="Wingdings" panose="05000000000000000000" pitchFamily="2" charset="2"/>
              <a:buChar char="Ø"/>
            </a:pPr>
            <a:r>
              <a:rPr lang="es-MX" dirty="0"/>
              <a:t>Se entrega cuando lo dispuso.</a:t>
            </a:r>
          </a:p>
          <a:p>
            <a:pPr>
              <a:buFont typeface="Wingdings" panose="05000000000000000000" pitchFamily="2" charset="2"/>
              <a:buChar char="Ø"/>
            </a:pPr>
            <a:r>
              <a:rPr lang="es-MX" dirty="0"/>
              <a:t>Pueden heredar no familiares. </a:t>
            </a:r>
          </a:p>
          <a:p>
            <a:pPr>
              <a:buFont typeface="Wingdings" panose="05000000000000000000" pitchFamily="2" charset="2"/>
              <a:buChar char="Ø"/>
            </a:pPr>
            <a:r>
              <a:rPr lang="es-MX" dirty="0"/>
              <a:t>El testador nombra Albacea.</a:t>
            </a:r>
          </a:p>
          <a:p>
            <a:pPr>
              <a:buFont typeface="Wingdings" panose="05000000000000000000" pitchFamily="2" charset="2"/>
              <a:buChar char="Ø"/>
            </a:pPr>
            <a:r>
              <a:rPr lang="es-MX" dirty="0"/>
              <a:t>Igual al Tutor y Curador para los hijos.</a:t>
            </a:r>
          </a:p>
          <a:p>
            <a:pPr>
              <a:buFont typeface="Wingdings" panose="05000000000000000000" pitchFamily="2" charset="2"/>
              <a:buChar char="Ø"/>
            </a:pPr>
            <a:r>
              <a:rPr lang="es-MX" dirty="0"/>
              <a:t>Solo parte de los bienes, la otra queda intestada.</a:t>
            </a:r>
          </a:p>
          <a:p>
            <a:pPr marL="0" indent="0">
              <a:buNone/>
            </a:pPr>
            <a:endParaRPr lang="es-MX" dirty="0"/>
          </a:p>
        </p:txBody>
      </p:sp>
      <p:sp>
        <p:nvSpPr>
          <p:cNvPr id="5" name="Marcador de texto 4"/>
          <p:cNvSpPr>
            <a:spLocks noGrp="1"/>
          </p:cNvSpPr>
          <p:nvPr>
            <p:ph type="body" sz="quarter" idx="4294967295"/>
          </p:nvPr>
        </p:nvSpPr>
        <p:spPr>
          <a:xfrm>
            <a:off x="6431959" y="1640330"/>
            <a:ext cx="4718050" cy="474524"/>
          </a:xfrm>
        </p:spPr>
        <p:txBody>
          <a:bodyPr>
            <a:normAutofit/>
          </a:bodyPr>
          <a:lstStyle/>
          <a:p>
            <a:pPr marL="0" indent="0" algn="ctr">
              <a:buNone/>
            </a:pPr>
            <a:r>
              <a:rPr lang="es-MX" sz="2200" dirty="0"/>
              <a:t>INTESTADO</a:t>
            </a:r>
          </a:p>
        </p:txBody>
      </p:sp>
      <p:sp>
        <p:nvSpPr>
          <p:cNvPr id="6" name="Marcador de contenido 5"/>
          <p:cNvSpPr>
            <a:spLocks noGrp="1"/>
          </p:cNvSpPr>
          <p:nvPr>
            <p:ph sz="half" idx="4294967295"/>
          </p:nvPr>
        </p:nvSpPr>
        <p:spPr>
          <a:xfrm>
            <a:off x="6431959" y="2122275"/>
            <a:ext cx="4718050" cy="3309937"/>
          </a:xfrm>
        </p:spPr>
        <p:txBody>
          <a:bodyPr>
            <a:normAutofit/>
          </a:bodyPr>
          <a:lstStyle/>
          <a:p>
            <a:pPr algn="just">
              <a:buFont typeface="Wingdings" panose="05000000000000000000" pitchFamily="2" charset="2"/>
              <a:buChar char="Ø"/>
            </a:pPr>
            <a:r>
              <a:rPr lang="es-MX" sz="2200" dirty="0"/>
              <a:t>El pariente más cercano. </a:t>
            </a:r>
          </a:p>
          <a:p>
            <a:pPr algn="just">
              <a:buFont typeface="Wingdings" panose="05000000000000000000" pitchFamily="2" charset="2"/>
              <a:buChar char="Ø"/>
            </a:pPr>
            <a:r>
              <a:rPr lang="es-MX" sz="2200" dirty="0"/>
              <a:t>Se divide de acuerdo con la ley.</a:t>
            </a:r>
          </a:p>
          <a:p>
            <a:pPr algn="just">
              <a:buFont typeface="Wingdings" panose="05000000000000000000" pitchFamily="2" charset="2"/>
              <a:buChar char="Ø"/>
            </a:pPr>
            <a:r>
              <a:rPr lang="es-MX" sz="2200" spc="-150" dirty="0"/>
              <a:t>Se entregan al concluir el procedimiento. </a:t>
            </a:r>
          </a:p>
          <a:p>
            <a:pPr algn="just">
              <a:buFont typeface="Wingdings" panose="05000000000000000000" pitchFamily="2" charset="2"/>
              <a:buChar char="Ø"/>
            </a:pPr>
            <a:r>
              <a:rPr lang="es-MX" sz="2200" spc="-150" dirty="0"/>
              <a:t>Al Albacea lo nombran los herederos.</a:t>
            </a:r>
          </a:p>
          <a:p>
            <a:pPr algn="just">
              <a:buFont typeface="Wingdings" panose="05000000000000000000" pitchFamily="2" charset="2"/>
              <a:buChar char="Ø"/>
            </a:pPr>
            <a:r>
              <a:rPr lang="es-MX" sz="2200" dirty="0"/>
              <a:t>La ley nombra al Tutor y Curador.</a:t>
            </a:r>
          </a:p>
          <a:p>
            <a:pPr algn="just">
              <a:buFont typeface="Wingdings" panose="05000000000000000000" pitchFamily="2" charset="2"/>
              <a:buChar char="Ø"/>
            </a:pPr>
            <a:r>
              <a:rPr lang="es-MX" sz="2200" dirty="0"/>
              <a:t>Todos los bienes.</a:t>
            </a:r>
          </a:p>
        </p:txBody>
      </p:sp>
      <p:sp>
        <p:nvSpPr>
          <p:cNvPr id="7" name="Marcador de pie de página 6">
            <a:extLst>
              <a:ext uri="{FF2B5EF4-FFF2-40B4-BE49-F238E27FC236}">
                <a16:creationId xmlns:a16="http://schemas.microsoft.com/office/drawing/2014/main" xmlns="" id="{DB5F5D4E-C172-49CF-8C03-B2B4B85789CA}"/>
              </a:ext>
            </a:extLst>
          </p:cNvPr>
          <p:cNvSpPr>
            <a:spLocks noGrp="1"/>
          </p:cNvSpPr>
          <p:nvPr>
            <p:ph type="ftr" sz="quarter" idx="11"/>
          </p:nvPr>
        </p:nvSpPr>
        <p:spPr>
          <a:xfrm>
            <a:off x="1295401" y="5969000"/>
            <a:ext cx="9465526" cy="279400"/>
          </a:xfrm>
        </p:spPr>
        <p:txBody>
          <a:bodyPr/>
          <a:lstStyle/>
          <a:p>
            <a:r>
              <a:rPr lang="es-MX" dirty="0"/>
              <a:t>Mtro. Víctor M. Monroy Juárez                                                                                                                                                                                             Monroy Abogados. S. C.</a:t>
            </a:r>
          </a:p>
        </p:txBody>
      </p:sp>
    </p:spTree>
    <p:extLst>
      <p:ext uri="{BB962C8B-B14F-4D97-AF65-F5344CB8AC3E}">
        <p14:creationId xmlns:p14="http://schemas.microsoft.com/office/powerpoint/2010/main" val="4096137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7">
            <a:extLst>
              <a:ext uri="{FF2B5EF4-FFF2-40B4-BE49-F238E27FC236}">
                <a16:creationId xmlns:a16="http://schemas.microsoft.com/office/drawing/2014/main" xmlns="" id="{52920448-4308-4493-BB70-44A09FC70564}"/>
              </a:ext>
            </a:extLst>
          </p:cNvPr>
          <p:cNvSpPr>
            <a:spLocks noGrp="1"/>
          </p:cNvSpPr>
          <p:nvPr>
            <p:ph type="sldNum" sz="quarter" idx="12"/>
          </p:nvPr>
        </p:nvSpPr>
        <p:spPr/>
        <p:txBody>
          <a:bodyPr/>
          <a:lstStyle/>
          <a:p>
            <a:fld id="{88F541B9-2EA2-4643-9FBE-9400AB583F27}" type="slidenum">
              <a:rPr lang="es-MX" smtClean="0"/>
              <a:t>8</a:t>
            </a:fld>
            <a:endParaRPr lang="es-MX"/>
          </a:p>
        </p:txBody>
      </p:sp>
      <p:sp>
        <p:nvSpPr>
          <p:cNvPr id="2" name="Título 1"/>
          <p:cNvSpPr>
            <a:spLocks noGrp="1"/>
          </p:cNvSpPr>
          <p:nvPr>
            <p:ph type="title" idx="4294967295"/>
          </p:nvPr>
        </p:nvSpPr>
        <p:spPr>
          <a:xfrm>
            <a:off x="1377948" y="551934"/>
            <a:ext cx="9601200" cy="991031"/>
          </a:xfrm>
        </p:spPr>
        <p:txBody>
          <a:bodyPr>
            <a:normAutofit/>
          </a:bodyPr>
          <a:lstStyle/>
          <a:p>
            <a:pPr algn="ctr"/>
            <a:r>
              <a:rPr lang="es-MX" sz="3600" b="1" dirty="0"/>
              <a:t>DIFERENCIA CON Y SIN TESTAMENTO</a:t>
            </a:r>
          </a:p>
        </p:txBody>
      </p:sp>
      <p:sp>
        <p:nvSpPr>
          <p:cNvPr id="3" name="Marcador de texto 2"/>
          <p:cNvSpPr>
            <a:spLocks noGrp="1"/>
          </p:cNvSpPr>
          <p:nvPr>
            <p:ph type="body" idx="4294967295"/>
          </p:nvPr>
        </p:nvSpPr>
        <p:spPr>
          <a:xfrm>
            <a:off x="1460498" y="1483726"/>
            <a:ext cx="4718050" cy="576262"/>
          </a:xfrm>
        </p:spPr>
        <p:txBody>
          <a:bodyPr>
            <a:normAutofit/>
          </a:bodyPr>
          <a:lstStyle/>
          <a:p>
            <a:pPr marL="0" indent="0" algn="ctr">
              <a:buNone/>
            </a:pPr>
            <a:r>
              <a:rPr lang="es-MX" sz="2200" dirty="0"/>
              <a:t>CON   TESTAMENTO</a:t>
            </a:r>
          </a:p>
        </p:txBody>
      </p:sp>
      <p:sp>
        <p:nvSpPr>
          <p:cNvPr id="4" name="Marcador de contenido 3"/>
          <p:cNvSpPr>
            <a:spLocks noGrp="1"/>
          </p:cNvSpPr>
          <p:nvPr>
            <p:ph sz="half" idx="4294967295"/>
          </p:nvPr>
        </p:nvSpPr>
        <p:spPr>
          <a:xfrm>
            <a:off x="1460498" y="1895659"/>
            <a:ext cx="4718050" cy="2632075"/>
          </a:xfrm>
        </p:spPr>
        <p:txBody>
          <a:bodyPr>
            <a:noAutofit/>
          </a:bodyPr>
          <a:lstStyle/>
          <a:p>
            <a:pPr algn="just">
              <a:buFont typeface="Wingdings" panose="05000000000000000000" pitchFamily="2" charset="2"/>
              <a:buChar char="Ø"/>
            </a:pPr>
            <a:r>
              <a:rPr lang="es-MX" sz="2200" spc="-150" dirty="0"/>
              <a:t>Puede crear fundaciones o fideicomisos para diversos fines</a:t>
            </a:r>
            <a:r>
              <a:rPr lang="es-MX" sz="2200" spc="-150" dirty="0" smtClean="0"/>
              <a:t>., etc.</a:t>
            </a:r>
            <a:endParaRPr lang="es-MX" sz="2200" spc="-150" dirty="0"/>
          </a:p>
          <a:p>
            <a:pPr algn="just">
              <a:buFont typeface="Wingdings" panose="05000000000000000000" pitchFamily="2" charset="2"/>
              <a:buChar char="Ø"/>
            </a:pPr>
            <a:r>
              <a:rPr lang="es-MX" sz="2200" spc="-150" dirty="0"/>
              <a:t>Puede evitar conflictos.</a:t>
            </a:r>
          </a:p>
          <a:p>
            <a:pPr algn="just">
              <a:buFont typeface="Wingdings" panose="05000000000000000000" pitchFamily="2" charset="2"/>
              <a:buChar char="Ø"/>
            </a:pPr>
            <a:r>
              <a:rPr lang="es-MX" sz="2200" spc="-150" dirty="0"/>
              <a:t>Puede dejar bienes específicos a personas que determinar</a:t>
            </a:r>
            <a:r>
              <a:rPr lang="es-MX" sz="2200" spc="-150" dirty="0" smtClean="0"/>
              <a:t>. (legados)</a:t>
            </a:r>
            <a:endParaRPr lang="es-MX" sz="2200" spc="-150" dirty="0"/>
          </a:p>
          <a:p>
            <a:pPr algn="just">
              <a:buFont typeface="Wingdings" panose="05000000000000000000" pitchFamily="2" charset="2"/>
              <a:buChar char="Ø"/>
            </a:pPr>
            <a:r>
              <a:rPr lang="es-MX" sz="2200" spc="-150" dirty="0"/>
              <a:t>Nombra </a:t>
            </a:r>
            <a:r>
              <a:rPr lang="es-MX" sz="2200" spc="-150" dirty="0" smtClean="0"/>
              <a:t>heredero, legatario, albacea sustitutos.</a:t>
            </a:r>
            <a:endParaRPr lang="es-MX" sz="2200" spc="-150" dirty="0"/>
          </a:p>
          <a:p>
            <a:pPr algn="just">
              <a:buFont typeface="Wingdings" panose="05000000000000000000" pitchFamily="2" charset="2"/>
              <a:buChar char="Ø"/>
            </a:pPr>
            <a:r>
              <a:rPr lang="es-MX" sz="2200" spc="-150" dirty="0"/>
              <a:t>Incrementar la porción (Acrecer). </a:t>
            </a:r>
          </a:p>
          <a:p>
            <a:pPr algn="just">
              <a:buFont typeface="Wingdings" panose="05000000000000000000" pitchFamily="2" charset="2"/>
              <a:buChar char="Ø"/>
            </a:pPr>
            <a:r>
              <a:rPr lang="es-MX" sz="2200" spc="-150" dirty="0"/>
              <a:t>Condicionar.</a:t>
            </a:r>
          </a:p>
        </p:txBody>
      </p:sp>
      <p:sp>
        <p:nvSpPr>
          <p:cNvPr id="5" name="Marcador de texto 4"/>
          <p:cNvSpPr>
            <a:spLocks noGrp="1"/>
          </p:cNvSpPr>
          <p:nvPr>
            <p:ph type="body" sz="quarter" idx="4294967295"/>
          </p:nvPr>
        </p:nvSpPr>
        <p:spPr>
          <a:xfrm>
            <a:off x="6178548" y="1427406"/>
            <a:ext cx="4718050" cy="576262"/>
          </a:xfrm>
        </p:spPr>
        <p:txBody>
          <a:bodyPr>
            <a:normAutofit/>
          </a:bodyPr>
          <a:lstStyle/>
          <a:p>
            <a:pPr marL="0" indent="0" algn="ctr">
              <a:buNone/>
            </a:pPr>
            <a:r>
              <a:rPr lang="es-MX" sz="2200" dirty="0"/>
              <a:t>INTESTADO</a:t>
            </a:r>
          </a:p>
        </p:txBody>
      </p:sp>
      <p:sp>
        <p:nvSpPr>
          <p:cNvPr id="6" name="Marcador de contenido 5"/>
          <p:cNvSpPr>
            <a:spLocks noGrp="1"/>
          </p:cNvSpPr>
          <p:nvPr>
            <p:ph sz="quarter" idx="4294967295"/>
          </p:nvPr>
        </p:nvSpPr>
        <p:spPr>
          <a:xfrm>
            <a:off x="6469822" y="1949664"/>
            <a:ext cx="4718050" cy="2632075"/>
          </a:xfrm>
        </p:spPr>
        <p:txBody>
          <a:bodyPr>
            <a:normAutofit fontScale="92500" lnSpcReduction="20000"/>
          </a:bodyPr>
          <a:lstStyle/>
          <a:p>
            <a:pPr algn="just">
              <a:buFont typeface="Wingdings" panose="05000000000000000000" pitchFamily="2" charset="2"/>
              <a:buChar char="Ø"/>
            </a:pPr>
            <a:r>
              <a:rPr lang="es-MX" spc="-150" dirty="0"/>
              <a:t>Se entregan los bienes y los herederos disponen.</a:t>
            </a:r>
          </a:p>
          <a:p>
            <a:pPr algn="just">
              <a:buFont typeface="Wingdings" panose="05000000000000000000" pitchFamily="2" charset="2"/>
              <a:buChar char="Ø"/>
            </a:pPr>
            <a:r>
              <a:rPr lang="es-MX" spc="-150" dirty="0"/>
              <a:t>Puede crear conflictos.</a:t>
            </a:r>
          </a:p>
          <a:p>
            <a:pPr algn="just">
              <a:buFont typeface="Wingdings" panose="05000000000000000000" pitchFamily="2" charset="2"/>
              <a:buChar char="Ø"/>
            </a:pPr>
            <a:r>
              <a:rPr lang="es-MX" spc="-150" dirty="0"/>
              <a:t> Todo para todos, los herederos aprueban la partición.</a:t>
            </a:r>
          </a:p>
          <a:p>
            <a:pPr algn="just">
              <a:buFont typeface="Wingdings" panose="05000000000000000000" pitchFamily="2" charset="2"/>
              <a:buChar char="Ø"/>
            </a:pPr>
            <a:r>
              <a:rPr lang="es-MX" spc="-150" dirty="0"/>
              <a:t>El derecho a acrecer depende de la ley aplicable.</a:t>
            </a:r>
          </a:p>
        </p:txBody>
      </p:sp>
      <p:sp>
        <p:nvSpPr>
          <p:cNvPr id="7" name="Marcador de pie de página 6">
            <a:extLst>
              <a:ext uri="{FF2B5EF4-FFF2-40B4-BE49-F238E27FC236}">
                <a16:creationId xmlns:a16="http://schemas.microsoft.com/office/drawing/2014/main" xmlns="" id="{FD6EA2A3-88A1-44A5-9260-28FE72169005}"/>
              </a:ext>
            </a:extLst>
          </p:cNvPr>
          <p:cNvSpPr>
            <a:spLocks noGrp="1"/>
          </p:cNvSpPr>
          <p:nvPr>
            <p:ph type="ftr" sz="quarter" idx="11"/>
          </p:nvPr>
        </p:nvSpPr>
        <p:spPr>
          <a:xfrm>
            <a:off x="1295401" y="5969000"/>
            <a:ext cx="9487828" cy="279400"/>
          </a:xfrm>
        </p:spPr>
        <p:txBody>
          <a:bodyPr/>
          <a:lstStyle/>
          <a:p>
            <a:r>
              <a:rPr lang="es-MX" dirty="0"/>
              <a:t>Mtro. Víctor M. Monroy Juárez                                                                                                                                                                                             Monroy Abogados. S. C.</a:t>
            </a:r>
          </a:p>
        </p:txBody>
      </p:sp>
    </p:spTree>
    <p:extLst>
      <p:ext uri="{BB962C8B-B14F-4D97-AF65-F5344CB8AC3E}">
        <p14:creationId xmlns:p14="http://schemas.microsoft.com/office/powerpoint/2010/main" val="104917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7">
            <a:extLst>
              <a:ext uri="{FF2B5EF4-FFF2-40B4-BE49-F238E27FC236}">
                <a16:creationId xmlns:a16="http://schemas.microsoft.com/office/drawing/2014/main" xmlns="" id="{ECE32390-F5F7-4DCC-99EB-253584B9F14A}"/>
              </a:ext>
            </a:extLst>
          </p:cNvPr>
          <p:cNvSpPr>
            <a:spLocks noGrp="1"/>
          </p:cNvSpPr>
          <p:nvPr>
            <p:ph type="sldNum" sz="quarter" idx="12"/>
          </p:nvPr>
        </p:nvSpPr>
        <p:spPr/>
        <p:txBody>
          <a:bodyPr/>
          <a:lstStyle/>
          <a:p>
            <a:fld id="{88F541B9-2EA2-4643-9FBE-9400AB583F27}" type="slidenum">
              <a:rPr lang="es-MX" smtClean="0"/>
              <a:t>9</a:t>
            </a:fld>
            <a:endParaRPr lang="es-MX"/>
          </a:p>
        </p:txBody>
      </p:sp>
      <p:sp>
        <p:nvSpPr>
          <p:cNvPr id="2" name="Título 1"/>
          <p:cNvSpPr>
            <a:spLocks noGrp="1"/>
          </p:cNvSpPr>
          <p:nvPr>
            <p:ph type="title" idx="4294967295"/>
          </p:nvPr>
        </p:nvSpPr>
        <p:spPr>
          <a:xfrm>
            <a:off x="1381199" y="489382"/>
            <a:ext cx="9601200" cy="1081870"/>
          </a:xfrm>
        </p:spPr>
        <p:txBody>
          <a:bodyPr>
            <a:normAutofit/>
          </a:bodyPr>
          <a:lstStyle/>
          <a:p>
            <a:pPr algn="ctr"/>
            <a:r>
              <a:rPr lang="es-MX" sz="3600" b="1" dirty="0"/>
              <a:t>DIFERENCIA CON Y SIN TESTAMENTO</a:t>
            </a:r>
          </a:p>
        </p:txBody>
      </p:sp>
      <p:sp>
        <p:nvSpPr>
          <p:cNvPr id="3" name="Marcador de texto 2"/>
          <p:cNvSpPr>
            <a:spLocks noGrp="1"/>
          </p:cNvSpPr>
          <p:nvPr>
            <p:ph type="body" idx="4294967295"/>
          </p:nvPr>
        </p:nvSpPr>
        <p:spPr>
          <a:xfrm>
            <a:off x="1463749" y="1531181"/>
            <a:ext cx="4718050" cy="576262"/>
          </a:xfrm>
        </p:spPr>
        <p:txBody>
          <a:bodyPr>
            <a:normAutofit/>
          </a:bodyPr>
          <a:lstStyle/>
          <a:p>
            <a:pPr marL="0" indent="0" algn="ctr">
              <a:buNone/>
            </a:pPr>
            <a:r>
              <a:rPr lang="es-MX" sz="2200" dirty="0"/>
              <a:t>CON   TESTAMENTO</a:t>
            </a:r>
          </a:p>
        </p:txBody>
      </p:sp>
      <p:sp>
        <p:nvSpPr>
          <p:cNvPr id="4" name="Marcador de contenido 3"/>
          <p:cNvSpPr>
            <a:spLocks noGrp="1"/>
          </p:cNvSpPr>
          <p:nvPr>
            <p:ph sz="half" idx="4294967295"/>
          </p:nvPr>
        </p:nvSpPr>
        <p:spPr>
          <a:xfrm>
            <a:off x="1587573" y="1954269"/>
            <a:ext cx="8766327" cy="2632075"/>
          </a:xfrm>
        </p:spPr>
        <p:txBody>
          <a:bodyPr>
            <a:normAutofit/>
          </a:bodyPr>
          <a:lstStyle/>
          <a:p>
            <a:pPr algn="just"/>
            <a:r>
              <a:rPr lang="es-MX" sz="2200" spc="-150" dirty="0"/>
              <a:t>Aclarar su nombre, con los que usó socialmente</a:t>
            </a:r>
            <a:r>
              <a:rPr lang="es-MX" sz="2200" spc="-150" dirty="0" smtClean="0"/>
              <a:t>.                                    No puede ninguno</a:t>
            </a:r>
            <a:endParaRPr lang="es-MX" sz="2200" spc="-150" dirty="0"/>
          </a:p>
          <a:p>
            <a:pPr algn="just"/>
            <a:r>
              <a:rPr lang="es-MX" sz="2200" spc="-150" dirty="0"/>
              <a:t>Reconocer hijos.</a:t>
            </a:r>
          </a:p>
          <a:p>
            <a:pPr algn="just"/>
            <a:r>
              <a:rPr lang="es-MX" sz="2200" spc="-150" dirty="0"/>
              <a:t>Heredar la nuda propiedad y el usufructo a personas distintas.</a:t>
            </a:r>
          </a:p>
          <a:p>
            <a:pPr algn="just"/>
            <a:r>
              <a:rPr lang="es-MX" sz="2200" spc="-150" dirty="0"/>
              <a:t>Establecer una pensión vitalicia.</a:t>
            </a:r>
          </a:p>
          <a:p>
            <a:endParaRPr lang="es-MX" dirty="0"/>
          </a:p>
        </p:txBody>
      </p:sp>
      <p:sp>
        <p:nvSpPr>
          <p:cNvPr id="5" name="Marcador de texto 4"/>
          <p:cNvSpPr>
            <a:spLocks noGrp="1"/>
          </p:cNvSpPr>
          <p:nvPr>
            <p:ph type="body" sz="quarter" idx="4294967295"/>
          </p:nvPr>
        </p:nvSpPr>
        <p:spPr>
          <a:xfrm>
            <a:off x="6305624" y="1510542"/>
            <a:ext cx="4718050" cy="576262"/>
          </a:xfrm>
        </p:spPr>
        <p:txBody>
          <a:bodyPr>
            <a:normAutofit/>
          </a:bodyPr>
          <a:lstStyle/>
          <a:p>
            <a:pPr marL="0" indent="0" algn="ctr">
              <a:buNone/>
            </a:pPr>
            <a:r>
              <a:rPr lang="es-MX" sz="2200" dirty="0"/>
              <a:t>INTESTADO</a:t>
            </a:r>
          </a:p>
        </p:txBody>
      </p:sp>
      <p:sp>
        <p:nvSpPr>
          <p:cNvPr id="6" name="Marcador de pie de página 5">
            <a:extLst>
              <a:ext uri="{FF2B5EF4-FFF2-40B4-BE49-F238E27FC236}">
                <a16:creationId xmlns:a16="http://schemas.microsoft.com/office/drawing/2014/main" xmlns="" id="{7DE90502-F7AC-4E73-AC18-51F0C4557660}"/>
              </a:ext>
            </a:extLst>
          </p:cNvPr>
          <p:cNvSpPr>
            <a:spLocks noGrp="1"/>
          </p:cNvSpPr>
          <p:nvPr>
            <p:ph type="ftr" sz="quarter" idx="11"/>
          </p:nvPr>
        </p:nvSpPr>
        <p:spPr>
          <a:xfrm>
            <a:off x="1295400" y="5969000"/>
            <a:ext cx="9498979" cy="279400"/>
          </a:xfrm>
        </p:spPr>
        <p:txBody>
          <a:bodyPr/>
          <a:lstStyle/>
          <a:p>
            <a:r>
              <a:rPr lang="es-MX"/>
              <a:t>Mtro. Víctor M. Monroy Juárez                                                                                                                                                                                             Monroy Abogados. S. C.</a:t>
            </a:r>
          </a:p>
        </p:txBody>
      </p:sp>
    </p:spTree>
    <p:extLst>
      <p:ext uri="{BB962C8B-B14F-4D97-AF65-F5344CB8AC3E}">
        <p14:creationId xmlns:p14="http://schemas.microsoft.com/office/powerpoint/2010/main" val="4301805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1265</TotalTime>
  <Words>1397</Words>
  <Application>Microsoft Office PowerPoint</Application>
  <PresentationFormat>Panorámica</PresentationFormat>
  <Paragraphs>256</Paragraphs>
  <Slides>17</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Garamond</vt:lpstr>
      <vt:lpstr>Wingdings</vt:lpstr>
      <vt:lpstr>Orgánico</vt:lpstr>
      <vt:lpstr>Presentación de PowerPoint</vt:lpstr>
      <vt:lpstr>COVID 19</vt:lpstr>
      <vt:lpstr>RECOMENDACIONES</vt:lpstr>
      <vt:lpstr>TENER A EN RESGUARDO</vt:lpstr>
      <vt:lpstr>PRUEBA DE FALLECIMIENTO</vt:lpstr>
      <vt:lpstr>LEGISLACIÓN SOBRE TESTAMENTO</vt:lpstr>
      <vt:lpstr>DIFERENCIA CON Y SIN TESTAMENTO</vt:lpstr>
      <vt:lpstr>DIFERENCIA CON Y SIN TESTAMENTO</vt:lpstr>
      <vt:lpstr>DIFERENCIA CON Y SIN TESTAMENTO</vt:lpstr>
      <vt:lpstr>REQUISITOS PARA HEREDAR SIN TESTAMENTO </vt:lpstr>
      <vt:lpstr>¿QUIÉNES HEREDAN SIN TESTAMENTO?</vt:lpstr>
      <vt:lpstr>PROCEDIMIENTOS</vt:lpstr>
      <vt:lpstr>PROBLEMAS EN LA SUCESIÓN</vt:lpstr>
      <vt:lpstr>PUNTOS IMPORTANTES SOBRE LAS HERENCIAS</vt:lpstr>
      <vt:lpstr>PUNTOS IMPORTANTES SOBRE LAS HERENCIAS</vt:lpstr>
      <vt:lpstr>PUNTOS IMPORTANTES SOBRE LAS HERENCIAS</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MONROY ABOGADOS, S. C.</dc:title>
  <dc:creator>Cuenta Microsoft</dc:creator>
  <cp:lastModifiedBy>Cuenta Microsoft</cp:lastModifiedBy>
  <cp:revision>57</cp:revision>
  <dcterms:created xsi:type="dcterms:W3CDTF">2020-07-20T15:43:46Z</dcterms:created>
  <dcterms:modified xsi:type="dcterms:W3CDTF">2020-07-28T23:26:00Z</dcterms:modified>
</cp:coreProperties>
</file>