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70" r:id="rId3"/>
    <p:sldId id="266" r:id="rId4"/>
    <p:sldId id="267" r:id="rId5"/>
    <p:sldId id="276" r:id="rId6"/>
    <p:sldId id="275" r:id="rId7"/>
    <p:sldId id="268" r:id="rId8"/>
    <p:sldId id="274" r:id="rId9"/>
    <p:sldId id="264" r:id="rId10"/>
    <p:sldId id="258" r:id="rId11"/>
    <p:sldId id="259" r:id="rId12"/>
    <p:sldId id="262" r:id="rId13"/>
    <p:sldId id="261" r:id="rId14"/>
    <p:sldId id="269" r:id="rId15"/>
    <p:sldId id="265" r:id="rId16"/>
    <p:sldId id="272" r:id="rId17"/>
    <p:sldId id="273" r:id="rId18"/>
    <p:sldId id="271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875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8/20/2020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onroyabogados.com.mx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sz="5300" dirty="0" smtClean="0">
                <a:solidFill>
                  <a:srgbClr val="0000FF"/>
                </a:solidFill>
              </a:rPr>
              <a:t>MONROY ABOGADOS, S. C.</a:t>
            </a:r>
            <a:br>
              <a:rPr lang="es-MX" sz="5300" dirty="0" smtClean="0">
                <a:solidFill>
                  <a:srgbClr val="0000FF"/>
                </a:solidFill>
              </a:rPr>
            </a:br>
            <a:r>
              <a:rPr lang="es-MX" dirty="0">
                <a:solidFill>
                  <a:srgbClr val="0000FF"/>
                </a:solidFill>
              </a:rPr>
              <a:t>	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76467" y="1930400"/>
            <a:ext cx="8497535" cy="4059417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endParaRPr lang="es-MX" sz="4000" b="1" dirty="0">
              <a:solidFill>
                <a:srgbClr val="92D050"/>
              </a:solidFill>
            </a:endParaRPr>
          </a:p>
          <a:p>
            <a:pPr marL="0" indent="0" algn="ctr">
              <a:buNone/>
            </a:pPr>
            <a:r>
              <a:rPr lang="es-MX" sz="4000" b="1" smtClean="0">
                <a:solidFill>
                  <a:srgbClr val="92D050"/>
                </a:solidFill>
              </a:rPr>
              <a:t>COVID </a:t>
            </a:r>
            <a:r>
              <a:rPr lang="es-MX" sz="4000" b="1" dirty="0" smtClean="0">
                <a:solidFill>
                  <a:srgbClr val="92D050"/>
                </a:solidFill>
              </a:rPr>
              <a:t>EN LA NEGOCIACIÓN INTELIGENTE. </a:t>
            </a:r>
          </a:p>
          <a:p>
            <a:pPr marL="0" indent="0" algn="ctr">
              <a:buNone/>
            </a:pPr>
            <a:r>
              <a:rPr lang="es-MX" sz="4000" b="1" dirty="0" smtClean="0">
                <a:solidFill>
                  <a:srgbClr val="92D050"/>
                </a:solidFill>
              </a:rPr>
              <a:t>REESTRUCTURACIÓN </a:t>
            </a:r>
            <a:r>
              <a:rPr lang="es-MX" sz="4000" b="1" dirty="0">
                <a:solidFill>
                  <a:srgbClr val="92D050"/>
                </a:solidFill>
              </a:rPr>
              <a:t>DE </a:t>
            </a:r>
            <a:r>
              <a:rPr lang="es-MX" sz="4000" b="1" dirty="0" smtClean="0">
                <a:solidFill>
                  <a:srgbClr val="92D050"/>
                </a:solidFill>
              </a:rPr>
              <a:t>CRÉDITOS EMPRESARIALES</a:t>
            </a:r>
          </a:p>
          <a:p>
            <a:pPr marL="0" indent="0" algn="ctr">
              <a:buNone/>
            </a:pPr>
            <a:r>
              <a:rPr lang="es-MX" sz="4000" b="1" dirty="0" smtClean="0">
                <a:solidFill>
                  <a:srgbClr val="92D050"/>
                </a:solidFill>
              </a:rPr>
              <a:t>           ACREEDOR Y/O DEUDOR</a:t>
            </a:r>
            <a:r>
              <a:rPr lang="es-MX" sz="2000" b="1" dirty="0" smtClean="0">
                <a:solidFill>
                  <a:srgbClr val="92D050"/>
                </a:solidFill>
              </a:rPr>
              <a:t>											</a:t>
            </a:r>
          </a:p>
          <a:p>
            <a:pPr marL="0" indent="0" algn="ctr">
              <a:buNone/>
            </a:pPr>
            <a:r>
              <a:rPr lang="es-MX" sz="2000" b="1" dirty="0">
                <a:solidFill>
                  <a:srgbClr val="92D050"/>
                </a:solidFill>
              </a:rPr>
              <a:t> </a:t>
            </a:r>
            <a:r>
              <a:rPr lang="es-MX" sz="2000" b="1" dirty="0" smtClean="0">
                <a:solidFill>
                  <a:srgbClr val="92D050"/>
                </a:solidFill>
              </a:rPr>
              <a:t>                                                                                    </a:t>
            </a:r>
          </a:p>
          <a:p>
            <a:pPr marL="0" indent="0" algn="ctr">
              <a:buNone/>
            </a:pPr>
            <a:r>
              <a:rPr lang="es-MX" sz="2000" b="1" dirty="0">
                <a:solidFill>
                  <a:srgbClr val="92D050"/>
                </a:solidFill>
              </a:rPr>
              <a:t>	</a:t>
            </a:r>
            <a:r>
              <a:rPr lang="es-MX" sz="2000" b="1" dirty="0" smtClean="0">
                <a:solidFill>
                  <a:srgbClr val="92D050"/>
                </a:solidFill>
              </a:rPr>
              <a:t>													 AGOSTO 20, 2020</a:t>
            </a:r>
            <a:endParaRPr lang="es-MX" sz="20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8654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91396"/>
          </a:xfrm>
        </p:spPr>
        <p:txBody>
          <a:bodyPr/>
          <a:lstStyle/>
          <a:p>
            <a:pPr algn="ctr"/>
            <a:r>
              <a:rPr lang="es-MX" dirty="0" smtClean="0"/>
              <a:t>POSICIONES DEL ACREEDOR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500995"/>
            <a:ext cx="8596668" cy="5003321"/>
          </a:xfrm>
        </p:spPr>
        <p:txBody>
          <a:bodyPr>
            <a:normAutofit fontScale="92500" lnSpcReduction="10000"/>
          </a:bodyPr>
          <a:lstStyle/>
          <a:p>
            <a:r>
              <a:rPr lang="es-MX" sz="2000" dirty="0" smtClean="0"/>
              <a:t>LOGRARÉ UNA NEGOCIACIÓN INTELIGENTE</a:t>
            </a:r>
          </a:p>
          <a:p>
            <a:endParaRPr lang="es-MX" sz="2000" dirty="0" smtClean="0"/>
          </a:p>
          <a:p>
            <a:r>
              <a:rPr lang="es-MX" sz="2000" dirty="0" smtClean="0"/>
              <a:t>CUÁL ES.- LOS PARÁMETROS QUE TENGO </a:t>
            </a:r>
          </a:p>
          <a:p>
            <a:endParaRPr lang="es-MX" sz="2000" dirty="0"/>
          </a:p>
          <a:p>
            <a:r>
              <a:rPr lang="es-MX" sz="2000" dirty="0" smtClean="0"/>
              <a:t>EL </a:t>
            </a:r>
            <a:r>
              <a:rPr lang="es-MX" sz="2000" dirty="0"/>
              <a:t>MONTO DEL ADEUDO ES </a:t>
            </a:r>
            <a:r>
              <a:rPr lang="es-MX" sz="2000" dirty="0" smtClean="0"/>
              <a:t>ALTO/MEDIO/BAJO.</a:t>
            </a:r>
          </a:p>
          <a:p>
            <a:endParaRPr lang="es-MX" sz="2000" dirty="0"/>
          </a:p>
          <a:p>
            <a:r>
              <a:rPr lang="es-MX" sz="2000" dirty="0" smtClean="0"/>
              <a:t>NO SE TIENE INTERÉS EN EL DEUDOR.</a:t>
            </a:r>
          </a:p>
          <a:p>
            <a:endParaRPr lang="es-MX" sz="2000" dirty="0" smtClean="0"/>
          </a:p>
          <a:p>
            <a:r>
              <a:rPr lang="es-MX" sz="2000" dirty="0" smtClean="0"/>
              <a:t>EL DEUDOR HA SIDO UN BUEN CLIENTE Y QUIERO QUE SIGA SIÉNDOLO. </a:t>
            </a:r>
          </a:p>
          <a:p>
            <a:endParaRPr lang="es-MX" sz="2000" dirty="0" smtClean="0"/>
          </a:p>
          <a:p>
            <a:r>
              <a:rPr lang="es-MX" sz="2000" dirty="0" smtClean="0"/>
              <a:t>PUEDO ESPERAR EL PAGO SIN AFECTAR SENSIBLEMENTE MI ECONOMÍA.</a:t>
            </a:r>
          </a:p>
          <a:p>
            <a:endParaRPr lang="es-MX" sz="2000" dirty="0" smtClean="0"/>
          </a:p>
          <a:p>
            <a:r>
              <a:rPr lang="es-MX" sz="2000" dirty="0" smtClean="0"/>
              <a:t>URGE COBRAR LO ANTES POSIBLE.</a:t>
            </a:r>
          </a:p>
          <a:p>
            <a:endParaRPr lang="es-MX" dirty="0" smtClean="0"/>
          </a:p>
          <a:p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53061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0626"/>
          </a:xfrm>
        </p:spPr>
        <p:txBody>
          <a:bodyPr/>
          <a:lstStyle/>
          <a:p>
            <a:pPr algn="ctr"/>
            <a:r>
              <a:rPr lang="es-MX" dirty="0"/>
              <a:t>POSICIONES DEL </a:t>
            </a:r>
            <a:r>
              <a:rPr lang="es-MX" dirty="0" smtClean="0"/>
              <a:t>DEUDOR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380226"/>
            <a:ext cx="8596668" cy="4934310"/>
          </a:xfrm>
        </p:spPr>
        <p:txBody>
          <a:bodyPr>
            <a:normAutofit fontScale="92500" lnSpcReduction="20000"/>
          </a:bodyPr>
          <a:lstStyle/>
          <a:p>
            <a:endParaRPr lang="es-MX" sz="2000" dirty="0" smtClean="0"/>
          </a:p>
          <a:p>
            <a:r>
              <a:rPr lang="es-MX" sz="2000" dirty="0"/>
              <a:t>QUE VA A LOGRAR UNA NEGOCIACIÓN </a:t>
            </a:r>
            <a:r>
              <a:rPr lang="es-MX" sz="2000" dirty="0" smtClean="0"/>
              <a:t>INTELIGENTE.</a:t>
            </a:r>
          </a:p>
          <a:p>
            <a:endParaRPr lang="es-MX" sz="2000" dirty="0"/>
          </a:p>
          <a:p>
            <a:r>
              <a:rPr lang="es-MX" sz="2000" dirty="0"/>
              <a:t>CUÁLES SON LOS PARÁMETROS QUE TENGO DE UNA NEGOCIÓN INTELIGENTE.</a:t>
            </a:r>
          </a:p>
          <a:p>
            <a:endParaRPr lang="es-MX" sz="2000" dirty="0"/>
          </a:p>
          <a:p>
            <a:r>
              <a:rPr lang="es-MX" sz="2000" dirty="0" smtClean="0"/>
              <a:t>EL ACREEDOR ES UN BANCO.</a:t>
            </a:r>
          </a:p>
          <a:p>
            <a:endParaRPr lang="es-MX" sz="2000" dirty="0" smtClean="0"/>
          </a:p>
          <a:p>
            <a:r>
              <a:rPr lang="es-MX" sz="2000" dirty="0" smtClean="0"/>
              <a:t>SE LE PROPORCIONÓ INFORMACIÓN FIDEDIGNA.</a:t>
            </a:r>
          </a:p>
          <a:p>
            <a:endParaRPr lang="es-MX" sz="2000" dirty="0" smtClean="0"/>
          </a:p>
          <a:p>
            <a:r>
              <a:rPr lang="es-MX" sz="2000" dirty="0" smtClean="0"/>
              <a:t>EL CRÉDITO SE UTILIZÓ PARA LO SOLICITADO.</a:t>
            </a:r>
          </a:p>
          <a:p>
            <a:endParaRPr lang="es-MX" sz="2000" dirty="0" smtClean="0"/>
          </a:p>
          <a:p>
            <a:r>
              <a:rPr lang="es-MX" sz="2000" dirty="0" smtClean="0"/>
              <a:t>DE QUÉ TIPÓ SON LAS GARANTÍA, ADEMÁS DE LA EMPRESA SE TIENEN PERSONALES?</a:t>
            </a:r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7967261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7879"/>
          </a:xfrm>
        </p:spPr>
        <p:txBody>
          <a:bodyPr/>
          <a:lstStyle/>
          <a:p>
            <a:pPr algn="ctr"/>
            <a:r>
              <a:rPr lang="es-MX" dirty="0"/>
              <a:t>POSICIONES DEL DEUDOR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522234"/>
            <a:ext cx="8596668" cy="4291969"/>
          </a:xfrm>
        </p:spPr>
        <p:txBody>
          <a:bodyPr/>
          <a:lstStyle/>
          <a:p>
            <a:pPr marL="0" indent="0">
              <a:buNone/>
            </a:pPr>
            <a:endParaRPr lang="es-MX" sz="2000" dirty="0" smtClean="0"/>
          </a:p>
          <a:p>
            <a:r>
              <a:rPr lang="es-MX" sz="2000" dirty="0" smtClean="0"/>
              <a:t>EL </a:t>
            </a:r>
            <a:r>
              <a:rPr lang="es-MX" sz="2000" dirty="0"/>
              <a:t>ACREEDOR ES UN </a:t>
            </a:r>
            <a:r>
              <a:rPr lang="es-MX" sz="2000" dirty="0" smtClean="0"/>
              <a:t>PROVEEDOR / CLIENTE.</a:t>
            </a:r>
          </a:p>
          <a:p>
            <a:endParaRPr lang="es-MX" sz="2000" dirty="0"/>
          </a:p>
          <a:p>
            <a:r>
              <a:rPr lang="es-MX" sz="2000" dirty="0"/>
              <a:t>IMPORTANCIA DEL </a:t>
            </a:r>
            <a:r>
              <a:rPr lang="es-MX" sz="2000" dirty="0" smtClean="0"/>
              <a:t>PROVEEDOR  / CLIENTE.</a:t>
            </a:r>
          </a:p>
          <a:p>
            <a:endParaRPr lang="es-MX" sz="2000" dirty="0"/>
          </a:p>
          <a:p>
            <a:r>
              <a:rPr lang="es-MX" sz="2000" dirty="0" smtClean="0"/>
              <a:t>IMPORTANCIA DEL ADEUDO.</a:t>
            </a:r>
          </a:p>
          <a:p>
            <a:endParaRPr lang="es-MX" sz="2000" dirty="0"/>
          </a:p>
          <a:p>
            <a:r>
              <a:rPr lang="es-MX" sz="2000" dirty="0" smtClean="0"/>
              <a:t>POSIBILIDAD DE DEVOLUCIONES.</a:t>
            </a:r>
            <a:endParaRPr lang="es-MX" sz="2000" dirty="0"/>
          </a:p>
          <a:p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354503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7879"/>
          </a:xfrm>
        </p:spPr>
        <p:txBody>
          <a:bodyPr/>
          <a:lstStyle/>
          <a:p>
            <a:pPr algn="ctr"/>
            <a:r>
              <a:rPr lang="es-MX" dirty="0"/>
              <a:t>POSICIONES DEL DEUDOR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4805" y="1587260"/>
            <a:ext cx="8596668" cy="3880773"/>
          </a:xfrm>
        </p:spPr>
        <p:txBody>
          <a:bodyPr>
            <a:normAutofit fontScale="25000" lnSpcReduction="20000"/>
          </a:bodyPr>
          <a:lstStyle/>
          <a:p>
            <a:r>
              <a:rPr lang="es-MX" sz="8000" dirty="0" smtClean="0"/>
              <a:t>NECESITO CAPITAL DE TRABAJO PARA SEGUIR PRODUCIENDO/VENDIENDO.</a:t>
            </a:r>
          </a:p>
          <a:p>
            <a:endParaRPr lang="es-MX" sz="8000" dirty="0" smtClean="0"/>
          </a:p>
          <a:p>
            <a:r>
              <a:rPr lang="es-MX" sz="8000" dirty="0" smtClean="0"/>
              <a:t>NECESITO UNA QUITA DE CAPITAL.</a:t>
            </a:r>
          </a:p>
          <a:p>
            <a:endParaRPr lang="es-MX" sz="8000" dirty="0" smtClean="0"/>
          </a:p>
          <a:p>
            <a:r>
              <a:rPr lang="es-MX" sz="8000" dirty="0" smtClean="0"/>
              <a:t>NECESITO UNA QUITA DE INTERESES.</a:t>
            </a:r>
          </a:p>
          <a:p>
            <a:endParaRPr lang="es-MX" sz="8000" dirty="0" smtClean="0"/>
          </a:p>
          <a:p>
            <a:r>
              <a:rPr lang="es-MX" sz="8000" dirty="0" smtClean="0"/>
              <a:t>NECESITO UNA QUITA DE AMBAS.</a:t>
            </a:r>
          </a:p>
          <a:p>
            <a:endParaRPr lang="es-MX" sz="8000" dirty="0" smtClean="0"/>
          </a:p>
          <a:p>
            <a:r>
              <a:rPr lang="es-MX" sz="8000" dirty="0" smtClean="0"/>
              <a:t>NECESITO AMPLIAR EL PLAZO.</a:t>
            </a:r>
          </a:p>
          <a:p>
            <a:endParaRPr lang="es-MX" sz="8000" dirty="0" smtClean="0"/>
          </a:p>
          <a:p>
            <a:pPr marL="85725" lvl="1" indent="0"/>
            <a:r>
              <a:rPr lang="es-MX" sz="8000" dirty="0" smtClean="0"/>
              <a:t>¿PUEDO OFRECER ALGO A CAMBIO? </a:t>
            </a:r>
          </a:p>
          <a:p>
            <a:pPr marL="85725" lvl="1" indent="0"/>
            <a:endParaRPr lang="es-MX" sz="8000" dirty="0" smtClean="0"/>
          </a:p>
          <a:p>
            <a:pPr marL="85725" lvl="1" indent="0"/>
            <a:r>
              <a:rPr lang="es-MX" sz="8000" dirty="0" smtClean="0"/>
              <a:t> PONIÉNDOME EN LOS ZAPATOS DEL OTRO, ¿PORQUÉ ACEPTARÍAN MI PROPUESTA?</a:t>
            </a:r>
            <a:endParaRPr lang="es-MX" sz="8000" dirty="0"/>
          </a:p>
          <a:p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686830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897147"/>
          </a:xfrm>
        </p:spPr>
        <p:txBody>
          <a:bodyPr/>
          <a:lstStyle/>
          <a:p>
            <a:pPr algn="ctr"/>
            <a:r>
              <a:rPr lang="es-MX" dirty="0"/>
              <a:t>NEGOCIACIÓN INTELIGENTE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897147"/>
            <a:ext cx="8596668" cy="5193102"/>
          </a:xfrm>
        </p:spPr>
        <p:txBody>
          <a:bodyPr>
            <a:normAutofit/>
          </a:bodyPr>
          <a:lstStyle/>
          <a:p>
            <a:pPr marL="0" lvl="1" indent="0"/>
            <a:r>
              <a:rPr lang="es-MX" sz="2000" dirty="0" smtClean="0"/>
              <a:t> QUITAS </a:t>
            </a:r>
            <a:r>
              <a:rPr lang="es-MX" sz="2000" dirty="0"/>
              <a:t>DE CAPITAL Y/0 INTERESES.</a:t>
            </a:r>
          </a:p>
          <a:p>
            <a:pPr marL="0" lvl="1" indent="0"/>
            <a:endParaRPr lang="es-MX" sz="2000" dirty="0"/>
          </a:p>
          <a:p>
            <a:pPr marL="0" lvl="1" indent="0"/>
            <a:r>
              <a:rPr lang="es-MX" sz="2000" dirty="0" smtClean="0"/>
              <a:t> BUSCAR </a:t>
            </a:r>
            <a:r>
              <a:rPr lang="es-MX" sz="2000" dirty="0"/>
              <a:t>OTRO BANCO.</a:t>
            </a:r>
          </a:p>
          <a:p>
            <a:pPr marL="0" lvl="1" indent="0"/>
            <a:endParaRPr lang="es-MX" sz="2000" dirty="0"/>
          </a:p>
          <a:p>
            <a:pPr marL="0" lvl="1" indent="0"/>
            <a:r>
              <a:rPr lang="es-MX" sz="2000" dirty="0" smtClean="0"/>
              <a:t> GARANTÍA </a:t>
            </a:r>
            <a:r>
              <a:rPr lang="es-MX" sz="2000" dirty="0"/>
              <a:t>RELACIONADAS A VENTAS </a:t>
            </a:r>
            <a:r>
              <a:rPr lang="es-MX" sz="2000" dirty="0" smtClean="0"/>
              <a:t>FUTURAS.</a:t>
            </a:r>
          </a:p>
          <a:p>
            <a:pPr marL="0" lvl="1" indent="0"/>
            <a:endParaRPr lang="es-MX" sz="2000" dirty="0"/>
          </a:p>
          <a:p>
            <a:r>
              <a:rPr lang="es-MX" sz="2000" dirty="0" smtClean="0"/>
              <a:t>DEVOLUCIONES</a:t>
            </a:r>
          </a:p>
          <a:p>
            <a:endParaRPr lang="es-MX" sz="2000" dirty="0" smtClean="0"/>
          </a:p>
          <a:p>
            <a:r>
              <a:rPr lang="es-MX" sz="2000" dirty="0" smtClean="0"/>
              <a:t>OFERTAS </a:t>
            </a:r>
          </a:p>
          <a:p>
            <a:endParaRPr lang="es-MX" sz="2000" dirty="0"/>
          </a:p>
          <a:p>
            <a:r>
              <a:rPr lang="es-MX" sz="2000" dirty="0" smtClean="0"/>
              <a:t>VENTA DE ACTIVOS OCIOSOS </a:t>
            </a:r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556657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5356" y="368060"/>
            <a:ext cx="8596668" cy="1320800"/>
          </a:xfrm>
        </p:spPr>
        <p:txBody>
          <a:bodyPr/>
          <a:lstStyle/>
          <a:p>
            <a:pPr algn="ctr"/>
            <a:r>
              <a:rPr lang="es-MX" dirty="0" smtClean="0"/>
              <a:t>PROCEDIMIENTOS JUDICIALES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5" y="1425276"/>
            <a:ext cx="8596668" cy="5010030"/>
          </a:xfrm>
        </p:spPr>
        <p:txBody>
          <a:bodyPr>
            <a:normAutofit fontScale="25000" lnSpcReduction="20000"/>
          </a:bodyPr>
          <a:lstStyle/>
          <a:p>
            <a:r>
              <a:rPr lang="es-MX" sz="8000" dirty="0" smtClean="0"/>
              <a:t>NEGOCIAR HASTA ANTES DE APROBADO EL REMATE</a:t>
            </a:r>
          </a:p>
          <a:p>
            <a:pPr marL="0" indent="0">
              <a:buNone/>
            </a:pPr>
            <a:endParaRPr lang="es-MX" sz="8000" dirty="0" smtClean="0"/>
          </a:p>
          <a:p>
            <a:r>
              <a:rPr lang="es-MX" sz="8000" dirty="0" smtClean="0"/>
              <a:t>JUICIO EJECUTIVO MERCANTIL.</a:t>
            </a:r>
          </a:p>
          <a:p>
            <a:endParaRPr lang="es-MX" sz="8000" dirty="0"/>
          </a:p>
          <a:p>
            <a:pPr marL="342900" lvl="1" indent="-342900"/>
            <a:r>
              <a:rPr lang="es-MX" sz="8000" dirty="0"/>
              <a:t>ESPECIAL HIPOTECARIO.</a:t>
            </a:r>
          </a:p>
          <a:p>
            <a:endParaRPr lang="es-MX" sz="8000" dirty="0" smtClean="0"/>
          </a:p>
          <a:p>
            <a:r>
              <a:rPr lang="es-MX" sz="8000" dirty="0" smtClean="0"/>
              <a:t>EMBARGO PRECAUTORIO.</a:t>
            </a:r>
          </a:p>
          <a:p>
            <a:endParaRPr lang="es-MX" sz="8000" dirty="0" smtClean="0"/>
          </a:p>
          <a:p>
            <a:r>
              <a:rPr lang="es-MX" sz="8000" dirty="0" smtClean="0"/>
              <a:t>REMATE, PRECIO MUY BAJO. VENTA DE BIEN EMBARGADO.</a:t>
            </a:r>
          </a:p>
          <a:p>
            <a:pPr marL="0" lvl="1" indent="85725"/>
            <a:endParaRPr lang="es-MX" sz="8000" dirty="0" smtClean="0"/>
          </a:p>
          <a:p>
            <a:pPr lvl="1" indent="-742950"/>
            <a:r>
              <a:rPr lang="es-MX" sz="8000" dirty="0" smtClean="0"/>
              <a:t>CARPETA DE INVESTIGACIÓN 112 LGIC Y 98 LGRAL. DE ORG. Y ACT. AUXILIARES DE CRÉDITO  </a:t>
            </a:r>
          </a:p>
          <a:p>
            <a:pPr lvl="1" indent="-742950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553095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143774"/>
            <a:ext cx="8596668" cy="1320800"/>
          </a:xfrm>
        </p:spPr>
        <p:txBody>
          <a:bodyPr/>
          <a:lstStyle/>
          <a:p>
            <a:pPr algn="ctr"/>
            <a:r>
              <a:rPr lang="es-MX" dirty="0" smtClean="0"/>
              <a:t>DEFENSA COVID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929736"/>
            <a:ext cx="8596668" cy="5367547"/>
          </a:xfrm>
        </p:spPr>
        <p:txBody>
          <a:bodyPr>
            <a:normAutofit/>
          </a:bodyPr>
          <a:lstStyle/>
          <a:p>
            <a:endParaRPr lang="es-MX" sz="2000" dirty="0" smtClean="0"/>
          </a:p>
          <a:p>
            <a:r>
              <a:rPr lang="es-MX" sz="2000" dirty="0" smtClean="0"/>
              <a:t>ES POSIBLE DEMANDAR POR EJEMPLO LA REDUCCIÓN DE INTERESES, LA AMPLIACIÓN DEL PLAZO DE PAGO, NO PAGO DE RENTAS, ETC. </a:t>
            </a:r>
          </a:p>
          <a:p>
            <a:endParaRPr lang="es-MX" sz="2000" dirty="0"/>
          </a:p>
          <a:p>
            <a:r>
              <a:rPr lang="es-MX" sz="2000" dirty="0" smtClean="0"/>
              <a:t>SI ME DEMANDAN, PUEDO DEFENDERME PIDIENDO LO SEÑALADO EN EL PUNTO ANTERIOR.</a:t>
            </a:r>
          </a:p>
          <a:p>
            <a:endParaRPr lang="es-MX" sz="2000" dirty="0" smtClean="0"/>
          </a:p>
          <a:p>
            <a:r>
              <a:rPr lang="es-MX" sz="2000" dirty="0" smtClean="0"/>
              <a:t>CASO FORTUITO Y FUERZA MAYOR.</a:t>
            </a:r>
          </a:p>
          <a:p>
            <a:endParaRPr lang="es-MX" sz="2000" dirty="0" smtClean="0"/>
          </a:p>
          <a:p>
            <a:r>
              <a:rPr lang="es-MX" sz="2000" dirty="0" smtClean="0"/>
              <a:t>TEORÍA DE LA IMPREVISIÓN NO TODOS LOS ESTADOS LA REGULAN. </a:t>
            </a:r>
          </a:p>
          <a:p>
            <a:pPr marL="457200" lvl="1" indent="0">
              <a:buNone/>
            </a:pPr>
            <a:endParaRPr lang="es-MX" dirty="0" smtClean="0"/>
          </a:p>
          <a:p>
            <a:r>
              <a:rPr lang="es-MX" sz="2000" dirty="0" smtClean="0"/>
              <a:t>REQUISITOS DE PROCEDENCIA. SE TIENE QUE PROBAR LA AFECTACIÓN DEL COVID Y EN QUE FORMA NOS AFECTÓ.</a:t>
            </a:r>
          </a:p>
          <a:p>
            <a:endParaRPr lang="es-MX" sz="2000" dirty="0" smtClean="0"/>
          </a:p>
          <a:p>
            <a:endParaRPr lang="es-MX" dirty="0" smtClean="0"/>
          </a:p>
          <a:p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29746136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212785"/>
            <a:ext cx="8596668" cy="805132"/>
          </a:xfrm>
        </p:spPr>
        <p:txBody>
          <a:bodyPr/>
          <a:lstStyle/>
          <a:p>
            <a:pPr algn="ctr"/>
            <a:r>
              <a:rPr lang="es-MX" dirty="0"/>
              <a:t>DEFENSA COVID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98104" y="1332454"/>
            <a:ext cx="8596668" cy="499933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s-MX" dirty="0" smtClean="0"/>
              <a:t>QUÉ PUEDE ORIGINAR.</a:t>
            </a:r>
          </a:p>
          <a:p>
            <a:pPr>
              <a:buFont typeface="Wingdings" panose="05000000000000000000" pitchFamily="2" charset="2"/>
              <a:buChar char="Ø"/>
            </a:pPr>
            <a:endParaRPr lang="es-MX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s-MX" dirty="0" smtClean="0"/>
              <a:t>REDUCCIÓN DE INTERESES.</a:t>
            </a:r>
          </a:p>
          <a:p>
            <a:pPr>
              <a:buFont typeface="Wingdings" panose="05000000000000000000" pitchFamily="2" charset="2"/>
              <a:buChar char="Ø"/>
            </a:pPr>
            <a:endParaRPr lang="es-MX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s-MX" dirty="0" smtClean="0"/>
              <a:t>REDUCCIÓN DE PAGO DE RENTAS, MAQUINARIA, CASAS, OFICINAS, BODEGAS, </a:t>
            </a:r>
          </a:p>
          <a:p>
            <a:pPr>
              <a:buFont typeface="Wingdings" panose="05000000000000000000" pitchFamily="2" charset="2"/>
              <a:buChar char="Ø"/>
            </a:pPr>
            <a:endParaRPr lang="es-MX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s-MX" dirty="0" smtClean="0"/>
              <a:t>AMPLIACIÓN DEL PLAZO.</a:t>
            </a:r>
          </a:p>
          <a:p>
            <a:pPr>
              <a:buFont typeface="Wingdings" panose="05000000000000000000" pitchFamily="2" charset="2"/>
              <a:buChar char="Ø"/>
            </a:pPr>
            <a:endParaRPr lang="es-MX" dirty="0"/>
          </a:p>
          <a:p>
            <a:pPr>
              <a:buFont typeface="Wingdings" panose="05000000000000000000" pitchFamily="2" charset="2"/>
              <a:buChar char="Ø"/>
            </a:pPr>
            <a:r>
              <a:rPr lang="es-MX" dirty="0" smtClean="0"/>
              <a:t>INCREMENTO DE PRECIO (CONSTRUCCIÓN) </a:t>
            </a:r>
          </a:p>
          <a:p>
            <a:pPr>
              <a:buFont typeface="Wingdings" panose="05000000000000000000" pitchFamily="2" charset="2"/>
              <a:buChar char="Ø"/>
            </a:pPr>
            <a:endParaRPr lang="es-MX" dirty="0"/>
          </a:p>
          <a:p>
            <a:pPr>
              <a:buFont typeface="Wingdings" panose="05000000000000000000" pitchFamily="2" charset="2"/>
              <a:buChar char="Ø"/>
            </a:pPr>
            <a:r>
              <a:rPr lang="es-MX" smtClean="0"/>
              <a:t>RESCISIÓN SIN RESPONSABILIDAD DEL CONTRATO</a:t>
            </a:r>
            <a:endParaRPr lang="es-MX" dirty="0" smtClean="0"/>
          </a:p>
          <a:p>
            <a:pPr>
              <a:buFont typeface="Wingdings" panose="05000000000000000000" pitchFamily="2" charset="2"/>
              <a:buChar char="Ø"/>
            </a:pPr>
            <a:endParaRPr lang="es-MX" dirty="0"/>
          </a:p>
        </p:txBody>
      </p:sp>
      <p:sp>
        <p:nvSpPr>
          <p:cNvPr id="4" name="Rectángulo 3"/>
          <p:cNvSpPr/>
          <p:nvPr/>
        </p:nvSpPr>
        <p:spPr>
          <a:xfrm>
            <a:off x="1046672" y="2623647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653488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MONROY ABOGADOS, S. C. 		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61476"/>
          </a:xfrm>
        </p:spPr>
        <p:txBody>
          <a:bodyPr/>
          <a:lstStyle/>
          <a:p>
            <a:endParaRPr lang="es-MX" dirty="0" smtClean="0"/>
          </a:p>
          <a:p>
            <a:r>
              <a:rPr lang="es-MX" dirty="0" smtClean="0"/>
              <a:t>Para </a:t>
            </a:r>
            <a:r>
              <a:rPr lang="es-MX" dirty="0"/>
              <a:t>más información, estamos en contacto a través de nuestras nuestra página </a:t>
            </a:r>
            <a:r>
              <a:rPr lang="es-MX" dirty="0" smtClean="0"/>
              <a:t>web, desde donde nos pueden enviar correos electrónicos y </a:t>
            </a:r>
            <a:r>
              <a:rPr lang="es-MX" dirty="0" err="1" smtClean="0"/>
              <a:t>whatasapp</a:t>
            </a:r>
            <a:r>
              <a:rPr lang="es-MX" dirty="0" smtClean="0"/>
              <a:t>, así como las redes </a:t>
            </a:r>
            <a:r>
              <a:rPr lang="es-MX" dirty="0"/>
              <a:t>sociales, </a:t>
            </a:r>
            <a:r>
              <a:rPr lang="es-MX" dirty="0" smtClean="0"/>
              <a:t>en donde nos encontrará como </a:t>
            </a:r>
            <a:r>
              <a:rPr lang="es-MX" dirty="0"/>
              <a:t>Monroy Abogados SC</a:t>
            </a:r>
          </a:p>
          <a:p>
            <a:r>
              <a:rPr lang="es-MX" b="1" dirty="0" smtClean="0">
                <a:solidFill>
                  <a:srgbClr val="FF0000"/>
                </a:solidFill>
              </a:rPr>
              <a:t>RECUERDEN SUSCRIBIRSE.</a:t>
            </a:r>
          </a:p>
          <a:p>
            <a:endParaRPr lang="es-MX" dirty="0"/>
          </a:p>
          <a:p>
            <a:r>
              <a:rPr lang="es-MX" dirty="0" smtClean="0">
                <a:solidFill>
                  <a:srgbClr val="0000FF"/>
                </a:solidFill>
              </a:rPr>
              <a:t>http</a:t>
            </a:r>
            <a:r>
              <a:rPr lang="es-MX" dirty="0">
                <a:solidFill>
                  <a:srgbClr val="0000FF"/>
                </a:solidFill>
              </a:rPr>
              <a:t>://</a:t>
            </a:r>
            <a:r>
              <a:rPr lang="es-MX" dirty="0" smtClean="0">
                <a:solidFill>
                  <a:srgbClr val="0000FF"/>
                </a:solidFill>
              </a:rPr>
              <a:t>monroyabogados.com.mx                           </a:t>
            </a:r>
            <a:r>
              <a:rPr lang="es-MX" dirty="0"/>
              <a:t>558-046-1841 </a:t>
            </a:r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5414" y="685542"/>
            <a:ext cx="2228362" cy="115200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C8C411C4-8AC4-468F-AE83-EB1A510F8A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5312" y="3758516"/>
            <a:ext cx="684918" cy="684918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3051" y="5352285"/>
            <a:ext cx="928688" cy="919266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7456" y="5326938"/>
            <a:ext cx="671665" cy="944613"/>
          </a:xfrm>
          <a:prstGeom prst="rect">
            <a:avLst/>
          </a:prstGeom>
        </p:spPr>
      </p:pic>
      <p:sp>
        <p:nvSpPr>
          <p:cNvPr id="8" name="AutoShape 2" descr="Resultado de imagen para icono instagram 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9" name="AutoShape 4" descr="Resultado de imagen para icono instagram 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0" name="AutoShape 6" descr="Icono De Instagram Logotipo De Instagram, Instagram Iconos, Logo Icons, Icono  PNG y Vector para Descargar Gratis ...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1046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BIENVENIDA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HOLA SOY VICTOR MONROY, DIRECTOR DE MONROY ABOGADOS, EN DONDE SOMOS ESPECIALISTAS EN NEGOCIACIÓN Y LITIGIO INTELIGENTE.</a:t>
            </a:r>
          </a:p>
          <a:p>
            <a:endParaRPr lang="es-MX" dirty="0"/>
          </a:p>
          <a:p>
            <a:r>
              <a:rPr lang="es-MX" dirty="0" smtClean="0"/>
              <a:t>RECUERDEN SEGUIRNOS EN NUESTRAS REDES SOCIALES EN LAS QUE NOS ENCONTRARAN COMO MONROY ABOGADOS SC.</a:t>
            </a:r>
          </a:p>
          <a:p>
            <a:endParaRPr lang="es-MX" dirty="0"/>
          </a:p>
          <a:p>
            <a:r>
              <a:rPr lang="es-MX" dirty="0" smtClean="0"/>
              <a:t>PARA QUE NOS CONOZCAS MÁS ENTRA A NUESTRA PÁGINA WEB, </a:t>
            </a:r>
            <a:r>
              <a:rPr lang="es-MX" dirty="0" smtClean="0">
                <a:hlinkClick r:id="rId2"/>
              </a:rPr>
              <a:t>www.monroyabogados.com.mx</a:t>
            </a:r>
            <a:r>
              <a:rPr lang="es-MX" dirty="0"/>
              <a:t> </a:t>
            </a:r>
            <a:r>
              <a:rPr lang="es-MX" dirty="0" smtClean="0"/>
              <a:t>DESDE NOS PODRÁN ENVIAR CORREOS ELECTRÓNICOS O WHATSAPP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0023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264543"/>
            <a:ext cx="8596668" cy="891397"/>
          </a:xfrm>
        </p:spPr>
        <p:txBody>
          <a:bodyPr/>
          <a:lstStyle/>
          <a:p>
            <a:pPr algn="ctr"/>
            <a:r>
              <a:rPr lang="es-MX" dirty="0" smtClean="0"/>
              <a:t>CONSIDERACIÓNES PREVIAS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87553" y="1293963"/>
            <a:ext cx="8596668" cy="5141343"/>
          </a:xfrm>
        </p:spPr>
        <p:txBody>
          <a:bodyPr>
            <a:normAutofit/>
          </a:bodyPr>
          <a:lstStyle/>
          <a:p>
            <a:r>
              <a:rPr lang="es-MX" sz="2000" dirty="0" smtClean="0"/>
              <a:t>CONCURSO MERCANTIL. (PRIVADO)</a:t>
            </a:r>
          </a:p>
          <a:p>
            <a:endParaRPr lang="es-MX" sz="2000" dirty="0"/>
          </a:p>
          <a:p>
            <a:r>
              <a:rPr lang="es-MX" sz="2000" dirty="0" smtClean="0"/>
              <a:t>ACTUAR DEL BUENA FE, ¿PUEDO ESPERAR QUE EL OTRO LO HAGA DE BUENA FE?.</a:t>
            </a:r>
          </a:p>
          <a:p>
            <a:endParaRPr lang="es-MX" sz="2000" dirty="0"/>
          </a:p>
          <a:p>
            <a:r>
              <a:rPr lang="es-MX" sz="2000" dirty="0"/>
              <a:t>CONSERVA LIQUIDEZ, ES EL OXÍGENO DE LA </a:t>
            </a:r>
            <a:r>
              <a:rPr lang="es-MX" sz="2000" dirty="0" smtClean="0"/>
              <a:t>EMPRESA.</a:t>
            </a:r>
          </a:p>
          <a:p>
            <a:endParaRPr lang="es-MX" sz="2000" dirty="0"/>
          </a:p>
          <a:p>
            <a:r>
              <a:rPr lang="es-MX" sz="2000" dirty="0" smtClean="0"/>
              <a:t>FINANCIERAMENTE REALMENTE, </a:t>
            </a:r>
            <a:r>
              <a:rPr lang="es-MX" sz="2000" dirty="0"/>
              <a:t>LA </a:t>
            </a:r>
            <a:r>
              <a:rPr lang="es-MX" sz="2000" dirty="0" smtClean="0"/>
              <a:t>EMPRESA PUEDE CONTINUAR.</a:t>
            </a:r>
          </a:p>
          <a:p>
            <a:pPr lvl="1"/>
            <a:r>
              <a:rPr lang="es-MX" sz="2000" dirty="0" smtClean="0"/>
              <a:t>PIVOTEAR </a:t>
            </a:r>
          </a:p>
          <a:p>
            <a:pPr lvl="1"/>
            <a:r>
              <a:rPr lang="es-MX" sz="2000" dirty="0" smtClean="0"/>
              <a:t>AHORROS SIN SACRIFICAR CALIDAD</a:t>
            </a:r>
          </a:p>
          <a:p>
            <a:pPr lvl="1"/>
            <a:r>
              <a:rPr lang="es-MX" sz="2000" dirty="0" smtClean="0"/>
              <a:t>RESTRICCIONES</a:t>
            </a:r>
            <a:endParaRPr lang="es-MX" sz="2000" dirty="0"/>
          </a:p>
          <a:p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2844049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350808"/>
            <a:ext cx="8596668" cy="874143"/>
          </a:xfrm>
        </p:spPr>
        <p:txBody>
          <a:bodyPr/>
          <a:lstStyle/>
          <a:p>
            <a:pPr algn="ctr"/>
            <a:r>
              <a:rPr lang="es-MX" dirty="0" smtClean="0"/>
              <a:t>SOLUCIONES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418717"/>
            <a:ext cx="8596668" cy="4637026"/>
          </a:xfrm>
        </p:spPr>
        <p:txBody>
          <a:bodyPr/>
          <a:lstStyle/>
          <a:p>
            <a:pPr marL="0" indent="0">
              <a:buNone/>
            </a:pPr>
            <a:r>
              <a:rPr lang="es-MX" sz="2000" dirty="0" smtClean="0"/>
              <a:t>NEGOCIACIÓN INTELIGENTE – CONTRATO DE TRANSACCIÓN, RATIF. NOTARIO O CORREDOR.</a:t>
            </a:r>
          </a:p>
          <a:p>
            <a:endParaRPr lang="es-MX" sz="2000" dirty="0"/>
          </a:p>
          <a:p>
            <a:r>
              <a:rPr lang="es-MX" sz="2000" dirty="0" smtClean="0"/>
              <a:t>MEDIACIÓN </a:t>
            </a:r>
          </a:p>
          <a:p>
            <a:pPr lvl="1"/>
            <a:r>
              <a:rPr lang="es-MX" sz="2000" dirty="0" smtClean="0"/>
              <a:t>PÚBLICA</a:t>
            </a:r>
          </a:p>
          <a:p>
            <a:pPr lvl="1"/>
            <a:r>
              <a:rPr lang="es-MX" sz="2000" dirty="0" smtClean="0"/>
              <a:t>PRIVADA</a:t>
            </a:r>
          </a:p>
          <a:p>
            <a:endParaRPr lang="es-MX" sz="2000" dirty="0"/>
          </a:p>
          <a:p>
            <a:r>
              <a:rPr lang="es-MX" sz="2000" dirty="0" smtClean="0"/>
              <a:t>ARBITRAJE </a:t>
            </a:r>
          </a:p>
          <a:p>
            <a:endParaRPr lang="es-MX" sz="2000" dirty="0" smtClean="0"/>
          </a:p>
          <a:p>
            <a:r>
              <a:rPr lang="es-MX" sz="2000" dirty="0" smtClean="0"/>
              <a:t>JUDICIAL </a:t>
            </a:r>
          </a:p>
          <a:p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60559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PLANEACIÓN DEL ACREEDOR Y DEL DEUDOR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CONOCER EL ASUNTO</a:t>
            </a:r>
          </a:p>
          <a:p>
            <a:pPr lvl="1"/>
            <a:r>
              <a:rPr lang="es-MX" dirty="0" smtClean="0"/>
              <a:t>CONTRATOS Y ANEXOS</a:t>
            </a:r>
          </a:p>
          <a:p>
            <a:pPr lvl="1"/>
            <a:r>
              <a:rPr lang="es-MX" dirty="0" smtClean="0"/>
              <a:t>PAGARÉS</a:t>
            </a:r>
          </a:p>
          <a:p>
            <a:pPr lvl="1"/>
            <a:r>
              <a:rPr lang="es-MX" dirty="0" smtClean="0"/>
              <a:t>ESTADOS FINANCIEROS</a:t>
            </a:r>
          </a:p>
          <a:p>
            <a:pPr lvl="1"/>
            <a:endParaRPr lang="es-MX" dirty="0"/>
          </a:p>
          <a:p>
            <a:pPr marL="0" lvl="1" indent="0"/>
            <a:r>
              <a:rPr lang="es-MX" dirty="0" smtClean="0"/>
              <a:t> VIABILIDAD DE LA EMPRESA </a:t>
            </a:r>
          </a:p>
          <a:p>
            <a:pPr marL="0" lvl="1" indent="0"/>
            <a:endParaRPr lang="es-MX" dirty="0"/>
          </a:p>
          <a:p>
            <a:pPr marL="0" lvl="1" indent="0"/>
            <a:endParaRPr lang="es-MX" dirty="0" smtClean="0"/>
          </a:p>
          <a:p>
            <a:pPr marL="0" lvl="1" indent="0"/>
            <a:r>
              <a:rPr lang="es-MX" dirty="0" smtClean="0"/>
              <a:t> QUE PUEDO Y NO OFRECER CON PARÁMETROS</a:t>
            </a:r>
          </a:p>
          <a:p>
            <a:pPr marL="0" lvl="1" indent="0"/>
            <a:r>
              <a:rPr lang="es-MX" dirty="0" smtClean="0"/>
              <a:t>PORQUÉ LO ACEPTARÍA</a:t>
            </a:r>
          </a:p>
          <a:p>
            <a:pPr lvl="1"/>
            <a:endParaRPr lang="es-MX" dirty="0" smtClean="0"/>
          </a:p>
          <a:p>
            <a:pPr lvl="1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17009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NEGOCIACIÓN INTELIGENTE DEL </a:t>
            </a:r>
            <a:r>
              <a:rPr lang="es-MX" dirty="0" smtClean="0"/>
              <a:t>ACREEDOR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 smtClean="0"/>
          </a:p>
          <a:p>
            <a:r>
              <a:rPr lang="es-MX" dirty="0" smtClean="0"/>
              <a:t>CONOCER AL DEUDOR Y EL CRÉDITO OTORGADO. </a:t>
            </a:r>
          </a:p>
          <a:p>
            <a:r>
              <a:rPr lang="es-MX" dirty="0" smtClean="0"/>
              <a:t>REALMENTE NOS PODRÁ PAGAR SIN NUESTRO APOYO</a:t>
            </a:r>
          </a:p>
          <a:p>
            <a:r>
              <a:rPr lang="es-MX" dirty="0" smtClean="0"/>
              <a:t>PODEMOS APOYAR PARA LOGRAR EL PAGO</a:t>
            </a:r>
          </a:p>
          <a:p>
            <a:r>
              <a:rPr lang="es-MX" dirty="0" smtClean="0"/>
              <a:t>ESA EMPRESA VA A CERRAR Y TENEMOS QUE RECUPERAR LO ANTES POSIBLE.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80349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264543"/>
            <a:ext cx="8596668" cy="908649"/>
          </a:xfrm>
        </p:spPr>
        <p:txBody>
          <a:bodyPr/>
          <a:lstStyle/>
          <a:p>
            <a:pPr algn="ctr"/>
            <a:r>
              <a:rPr lang="es-MX" dirty="0" smtClean="0"/>
              <a:t>NEGOCIACIÓN INTELIGENTE DEL DEUDOR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173191"/>
            <a:ext cx="8596668" cy="524486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s-MX" sz="3000" b="1" dirty="0" smtClean="0">
                <a:solidFill>
                  <a:srgbClr val="FF0000"/>
                </a:solidFill>
              </a:rPr>
              <a:t>REVISIÓN PREVIA</a:t>
            </a:r>
          </a:p>
          <a:p>
            <a:pPr lvl="1"/>
            <a:endParaRPr lang="es-MX" dirty="0" smtClean="0"/>
          </a:p>
          <a:p>
            <a:pPr marL="0" lvl="1" indent="0"/>
            <a:r>
              <a:rPr lang="es-MX" sz="2000" dirty="0" smtClean="0"/>
              <a:t>PUEDE HACERLO SOLO, PIERDO OBJETIVIDAD, CONTRATAR UN EXPERTO</a:t>
            </a:r>
          </a:p>
          <a:p>
            <a:pPr marL="0" lvl="1" indent="0"/>
            <a:endParaRPr lang="es-MX" sz="2000" dirty="0" smtClean="0"/>
          </a:p>
          <a:p>
            <a:pPr marL="0" lvl="1" indent="0"/>
            <a:r>
              <a:rPr lang="es-MX" sz="2000" dirty="0" smtClean="0"/>
              <a:t>IDENTIFICAR EL PROBLEMA.(SOLO COVID) </a:t>
            </a:r>
          </a:p>
          <a:p>
            <a:pPr marL="0" lvl="1" indent="0"/>
            <a:endParaRPr lang="es-MX" sz="2000" dirty="0" smtClean="0"/>
          </a:p>
          <a:p>
            <a:pPr marL="0" lvl="1" indent="0"/>
            <a:r>
              <a:rPr lang="es-MX" sz="2000" dirty="0" smtClean="0"/>
              <a:t>REDUCIR GASTOS 	</a:t>
            </a:r>
            <a:r>
              <a:rPr lang="es-MX" sz="2000" b="1" dirty="0" smtClean="0"/>
              <a:t>SALARIOS</a:t>
            </a:r>
            <a:r>
              <a:rPr lang="es-MX" sz="2000" dirty="0" smtClean="0"/>
              <a:t> 	</a:t>
            </a:r>
            <a:r>
              <a:rPr lang="es-MX" sz="2000" b="1" dirty="0" smtClean="0">
                <a:solidFill>
                  <a:srgbClr val="7030A0"/>
                </a:solidFill>
              </a:rPr>
              <a:t>PRESTACIONES</a:t>
            </a:r>
            <a:r>
              <a:rPr lang="es-MX" sz="2000" dirty="0" smtClean="0"/>
              <a:t> 	</a:t>
            </a:r>
            <a:r>
              <a:rPr lang="es-MX" sz="2000" b="1" dirty="0" smtClean="0">
                <a:solidFill>
                  <a:srgbClr val="00B050"/>
                </a:solidFill>
              </a:rPr>
              <a:t>EMPLEADOS</a:t>
            </a:r>
            <a:r>
              <a:rPr lang="es-MX" sz="2000" dirty="0" smtClean="0"/>
              <a:t> 	</a:t>
            </a:r>
            <a:r>
              <a:rPr lang="es-MX" sz="2000" b="1" dirty="0" smtClean="0">
                <a:solidFill>
                  <a:srgbClr val="0000FF"/>
                </a:solidFill>
              </a:rPr>
              <a:t>RENTA</a:t>
            </a:r>
            <a:r>
              <a:rPr lang="es-MX" sz="2000" dirty="0" smtClean="0"/>
              <a:t> </a:t>
            </a:r>
          </a:p>
          <a:p>
            <a:pPr marL="0" lvl="1" indent="0"/>
            <a:endParaRPr lang="es-MX" sz="2000" dirty="0" smtClean="0"/>
          </a:p>
          <a:p>
            <a:pPr marL="0" lvl="1" indent="0"/>
            <a:r>
              <a:rPr lang="es-MX" sz="2000" dirty="0" smtClean="0"/>
              <a:t>PIVOTEAR EL NEGOCIO.</a:t>
            </a:r>
          </a:p>
          <a:p>
            <a:pPr marL="0" lvl="1" indent="0"/>
            <a:endParaRPr lang="es-MX" sz="2000" dirty="0" smtClean="0"/>
          </a:p>
          <a:p>
            <a:pPr marL="0" lvl="1" indent="0"/>
            <a:r>
              <a:rPr lang="es-MX" sz="2000" dirty="0" smtClean="0"/>
              <a:t>AUMENTO DE CAPITAL.</a:t>
            </a:r>
          </a:p>
          <a:p>
            <a:pPr marL="0" lvl="1" indent="0"/>
            <a:endParaRPr lang="es-MX" sz="2000" dirty="0" smtClean="0"/>
          </a:p>
          <a:p>
            <a:pPr marL="0" lvl="1" indent="0"/>
            <a:r>
              <a:rPr lang="es-MX" sz="2000" dirty="0" smtClean="0"/>
              <a:t>MODIFICAR 		</a:t>
            </a:r>
            <a:r>
              <a:rPr lang="es-MX" sz="2000" b="1" dirty="0" smtClean="0"/>
              <a:t>PLAZO</a:t>
            </a:r>
            <a:r>
              <a:rPr lang="es-MX" sz="2000" dirty="0" smtClean="0"/>
              <a:t>	</a:t>
            </a:r>
            <a:r>
              <a:rPr lang="es-MX" sz="2000" b="1" dirty="0" smtClean="0">
                <a:solidFill>
                  <a:srgbClr val="00B050"/>
                </a:solidFill>
              </a:rPr>
              <a:t>TASA</a:t>
            </a:r>
            <a:r>
              <a:rPr lang="es-MX" sz="2000" dirty="0" smtClean="0"/>
              <a:t>		</a:t>
            </a:r>
            <a:r>
              <a:rPr lang="es-MX" sz="2000" b="1" dirty="0" smtClean="0">
                <a:solidFill>
                  <a:srgbClr val="0070C0"/>
                </a:solidFill>
              </a:rPr>
              <a:t>GARANTÍAS</a:t>
            </a:r>
            <a:r>
              <a:rPr lang="es-MX" sz="2000" dirty="0" smtClean="0"/>
              <a:t>		</a:t>
            </a:r>
            <a:r>
              <a:rPr lang="es-MX" sz="2000" b="1" dirty="0" smtClean="0">
                <a:solidFill>
                  <a:schemeClr val="accent4">
                    <a:lumMod val="75000"/>
                  </a:schemeClr>
                </a:solidFill>
              </a:rPr>
              <a:t>DIVISAS</a:t>
            </a:r>
            <a:r>
              <a:rPr lang="es-MX" sz="2000" dirty="0" smtClean="0"/>
              <a:t>  a Pesos </a:t>
            </a:r>
            <a:r>
              <a:rPr lang="es-MX" sz="2000" dirty="0" err="1"/>
              <a:t>ó</a:t>
            </a:r>
            <a:r>
              <a:rPr lang="es-MX" sz="2000" dirty="0" smtClean="0"/>
              <a:t> Máximo</a:t>
            </a:r>
          </a:p>
          <a:p>
            <a:pPr marL="0" lvl="1" indent="0"/>
            <a:endParaRPr lang="es-MX" sz="2000" dirty="0" smtClean="0"/>
          </a:p>
          <a:p>
            <a:pPr marL="0" lvl="1" indent="0"/>
            <a:endParaRPr lang="es-MX" sz="2000" dirty="0" smtClean="0"/>
          </a:p>
          <a:p>
            <a:pPr lvl="1"/>
            <a:endParaRPr lang="es-MX" dirty="0" smtClean="0"/>
          </a:p>
          <a:p>
            <a:pPr lvl="1"/>
            <a:endParaRPr lang="es-MX" dirty="0"/>
          </a:p>
          <a:p>
            <a:pPr lvl="1"/>
            <a:endParaRPr lang="es-MX" dirty="0" smtClean="0"/>
          </a:p>
          <a:p>
            <a:pPr lvl="4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2481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CLASIFICA DE LAS CUENTAS POR </a:t>
            </a:r>
            <a:r>
              <a:rPr lang="es-MX" dirty="0" smtClean="0"/>
              <a:t>COBRAR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MONTO.</a:t>
            </a:r>
          </a:p>
          <a:p>
            <a:endParaRPr lang="es-MX" dirty="0" smtClean="0"/>
          </a:p>
          <a:p>
            <a:r>
              <a:rPr lang="es-MX" b="1" dirty="0" smtClean="0">
                <a:solidFill>
                  <a:srgbClr val="FF0000"/>
                </a:solidFill>
              </a:rPr>
              <a:t>CLIENTE EN PELIGRO DE QUIEBRA O SER ILOCALIZABLE. </a:t>
            </a:r>
          </a:p>
          <a:p>
            <a:endParaRPr lang="es-MX" dirty="0" smtClean="0"/>
          </a:p>
          <a:p>
            <a:r>
              <a:rPr lang="es-MX" dirty="0" smtClean="0"/>
              <a:t>CLIENTE QUE SE PRENTENDE CONSERVAR.</a:t>
            </a:r>
          </a:p>
          <a:p>
            <a:endParaRPr lang="es-MX" dirty="0" smtClean="0"/>
          </a:p>
          <a:p>
            <a:r>
              <a:rPr lang="es-MX" dirty="0" smtClean="0"/>
              <a:t>GARANTÍAS PREVIAS O FUTURAS.</a:t>
            </a:r>
          </a:p>
          <a:p>
            <a:endParaRPr lang="es-MX" dirty="0" smtClean="0"/>
          </a:p>
          <a:p>
            <a:r>
              <a:rPr lang="es-MX" dirty="0" smtClean="0"/>
              <a:t>POSIBILIDAD DE ACCIONES PENALES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97103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3374"/>
          </a:xfrm>
        </p:spPr>
        <p:txBody>
          <a:bodyPr/>
          <a:lstStyle/>
          <a:p>
            <a:pPr algn="ctr"/>
            <a:r>
              <a:rPr lang="es-MX" dirty="0" smtClean="0"/>
              <a:t>CLASIFICA DE LAS CUENTAS POR PAGAR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2396" y="1491763"/>
            <a:ext cx="8596668" cy="467721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s-MX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s-MX" sz="8000" dirty="0" smtClean="0"/>
              <a:t>LAS URGENTES SON LAS QUE PERMITAN LA CONTINUIDAD CONTANDO CON LIQUIDEZ Y PRODUCCIÓN DE BIENES Y SERVICIOS. </a:t>
            </a:r>
          </a:p>
          <a:p>
            <a:pPr>
              <a:buFont typeface="Wingdings" panose="05000000000000000000" pitchFamily="2" charset="2"/>
              <a:buChar char="Ø"/>
            </a:pPr>
            <a:endParaRPr lang="es-MX" sz="8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s-MX" sz="8000" dirty="0" smtClean="0"/>
              <a:t>CUMPLIR AL CLIENTE, PARA RECIBIR EL PAGO Y CONSERVAR BUEN NOMBRE.</a:t>
            </a:r>
          </a:p>
          <a:p>
            <a:pPr>
              <a:buFont typeface="Wingdings" panose="05000000000000000000" pitchFamily="2" charset="2"/>
              <a:buChar char="Ø"/>
            </a:pPr>
            <a:endParaRPr lang="es-MX" sz="8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s-MX" sz="8000" dirty="0" smtClean="0"/>
              <a:t>PROVEEDORES, UNOS SON MÁS IMPORTANTES QUE OTROS. PERO CON TODOS DEBEMOS NEGOCIAR. </a:t>
            </a:r>
            <a:endParaRPr lang="es-MX" sz="8000" b="1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s-MX" sz="8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s-MX" sz="8000" dirty="0" smtClean="0"/>
              <a:t>BANCOS, SOFOMES, ALMACENES GENERALES DE DEPÓSITOS, EVITAR SITUACIÓNES PENALES</a:t>
            </a:r>
          </a:p>
          <a:p>
            <a:pPr marL="1346200" indent="85725">
              <a:buFont typeface="Wingdings" panose="05000000000000000000" pitchFamily="2" charset="2"/>
              <a:buChar char="Ø"/>
            </a:pPr>
            <a:r>
              <a:rPr lang="es-MX" sz="8000" dirty="0" smtClean="0"/>
              <a:t> </a:t>
            </a:r>
            <a:r>
              <a:rPr lang="es-MX" sz="8000" dirty="0"/>
              <a:t>USO DEL CRÉDITO QUE SE LE DIO AL DINERO</a:t>
            </a:r>
            <a:endParaRPr lang="es-MX" sz="800" dirty="0"/>
          </a:p>
          <a:p>
            <a:pPr marL="1346200" indent="85725">
              <a:buFont typeface="Wingdings" panose="05000000000000000000" pitchFamily="2" charset="2"/>
              <a:buChar char="Ø"/>
            </a:pPr>
            <a:r>
              <a:rPr lang="es-MX" sz="8000" dirty="0" smtClean="0"/>
              <a:t>GARANTÍAS PERSONALES.</a:t>
            </a:r>
            <a:endParaRPr lang="es-MX" sz="8000" dirty="0"/>
          </a:p>
          <a:p>
            <a:pPr marL="1346200" indent="85725">
              <a:buFont typeface="Wingdings" panose="05000000000000000000" pitchFamily="2" charset="2"/>
              <a:buChar char="Ø"/>
            </a:pPr>
            <a:endParaRPr lang="es-MX" dirty="0" smtClean="0"/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r>
              <a:rPr lang="es-MX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26019569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1505</TotalTime>
  <Words>787</Words>
  <Application>Microsoft Office PowerPoint</Application>
  <PresentationFormat>Panorámica</PresentationFormat>
  <Paragraphs>204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3" baseType="lpstr">
      <vt:lpstr>Arial</vt:lpstr>
      <vt:lpstr>Trebuchet MS</vt:lpstr>
      <vt:lpstr>Wingdings</vt:lpstr>
      <vt:lpstr>Wingdings 3</vt:lpstr>
      <vt:lpstr>Faceta</vt:lpstr>
      <vt:lpstr>MONROY ABOGADOS, S. C.  </vt:lpstr>
      <vt:lpstr>BIENVENIDA</vt:lpstr>
      <vt:lpstr>CONSIDERACIÓNES PREVIAS </vt:lpstr>
      <vt:lpstr>SOLUCIONES </vt:lpstr>
      <vt:lpstr>PLANEACIÓN DEL ACREEDOR Y DEL DEUDOR </vt:lpstr>
      <vt:lpstr>NEGOCIACIÓN INTELIGENTE DEL ACREEDOR</vt:lpstr>
      <vt:lpstr>NEGOCIACIÓN INTELIGENTE DEL DEUDOR</vt:lpstr>
      <vt:lpstr>CLASIFICA DE LAS CUENTAS POR COBRAR</vt:lpstr>
      <vt:lpstr>CLASIFICA DE LAS CUENTAS POR PAGAR</vt:lpstr>
      <vt:lpstr>POSICIONES DEL ACREEDOR</vt:lpstr>
      <vt:lpstr>POSICIONES DEL DEUDOR</vt:lpstr>
      <vt:lpstr>POSICIONES DEL DEUDOR</vt:lpstr>
      <vt:lpstr>POSICIONES DEL DEUDOR</vt:lpstr>
      <vt:lpstr>NEGOCIACIÓN INTELIGENTE </vt:lpstr>
      <vt:lpstr>PROCEDIMIENTOS JUDICIALES</vt:lpstr>
      <vt:lpstr>DEFENSA COVID</vt:lpstr>
      <vt:lpstr>DEFENSA COVID</vt:lpstr>
      <vt:lpstr>MONROY ABOGADOS, S. C.   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Cuenta Microsoft</cp:lastModifiedBy>
  <cp:revision>59</cp:revision>
  <dcterms:created xsi:type="dcterms:W3CDTF">2020-07-30T17:26:26Z</dcterms:created>
  <dcterms:modified xsi:type="dcterms:W3CDTF">2020-08-20T23:34:07Z</dcterms:modified>
</cp:coreProperties>
</file>