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4"/>
  </p:notesMasterIdLst>
  <p:sldIdLst>
    <p:sldId id="256" r:id="rId2"/>
    <p:sldId id="258" r:id="rId3"/>
    <p:sldId id="271" r:id="rId4"/>
    <p:sldId id="274" r:id="rId5"/>
    <p:sldId id="275" r:id="rId6"/>
    <p:sldId id="276" r:id="rId7"/>
    <p:sldId id="280" r:id="rId8"/>
    <p:sldId id="291" r:id="rId9"/>
    <p:sldId id="279" r:id="rId10"/>
    <p:sldId id="283" r:id="rId11"/>
    <p:sldId id="286" r:id="rId12"/>
    <p:sldId id="259" r:id="rId13"/>
    <p:sldId id="260" r:id="rId14"/>
    <p:sldId id="261" r:id="rId15"/>
    <p:sldId id="292" r:id="rId16"/>
    <p:sldId id="263" r:id="rId17"/>
    <p:sldId id="262" r:id="rId18"/>
    <p:sldId id="264" r:id="rId19"/>
    <p:sldId id="267" r:id="rId20"/>
    <p:sldId id="265" r:id="rId21"/>
    <p:sldId id="266" r:id="rId22"/>
    <p:sldId id="277" r:id="rId23"/>
    <p:sldId id="278" r:id="rId24"/>
    <p:sldId id="285" r:id="rId25"/>
    <p:sldId id="270" r:id="rId26"/>
    <p:sldId id="287" r:id="rId27"/>
    <p:sldId id="293" r:id="rId28"/>
    <p:sldId id="289" r:id="rId29"/>
    <p:sldId id="290" r:id="rId30"/>
    <p:sldId id="269" r:id="rId31"/>
    <p:sldId id="288" r:id="rId32"/>
    <p:sldId id="268" r:id="rId33"/>
  </p:sldIdLst>
  <p:sldSz cx="12192000" cy="6858000"/>
  <p:notesSz cx="7010400"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6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601044"/>
          </a:xfrm>
          <a:prstGeom prst="rect">
            <a:avLst/>
          </a:prstGeom>
        </p:spPr>
        <p:txBody>
          <a:bodyPr vert="horz" lIns="108512" tIns="54256" rIns="108512" bIns="54256" rtlCol="0"/>
          <a:lstStyle>
            <a:lvl1pPr algn="l">
              <a:defRPr sz="1400"/>
            </a:lvl1pPr>
          </a:lstStyle>
          <a:p>
            <a:endParaRPr lang="es-MX"/>
          </a:p>
        </p:txBody>
      </p:sp>
      <p:sp>
        <p:nvSpPr>
          <p:cNvPr id="3" name="Marcador de fecha 2"/>
          <p:cNvSpPr>
            <a:spLocks noGrp="1"/>
          </p:cNvSpPr>
          <p:nvPr>
            <p:ph type="dt" idx="1"/>
          </p:nvPr>
        </p:nvSpPr>
        <p:spPr>
          <a:xfrm>
            <a:off x="3970938" y="0"/>
            <a:ext cx="3037840" cy="601044"/>
          </a:xfrm>
          <a:prstGeom prst="rect">
            <a:avLst/>
          </a:prstGeom>
        </p:spPr>
        <p:txBody>
          <a:bodyPr vert="horz" lIns="108512" tIns="54256" rIns="108512" bIns="54256" rtlCol="0"/>
          <a:lstStyle>
            <a:lvl1pPr algn="r">
              <a:defRPr sz="1400"/>
            </a:lvl1pPr>
          </a:lstStyle>
          <a:p>
            <a:fld id="{936C4F7E-65C6-4735-98FA-61AAAB23E15E}" type="datetimeFigureOut">
              <a:rPr lang="es-MX" smtClean="0"/>
              <a:t>07/08/2020</a:t>
            </a:fld>
            <a:endParaRPr lang="es-MX"/>
          </a:p>
        </p:txBody>
      </p:sp>
      <p:sp>
        <p:nvSpPr>
          <p:cNvPr id="4" name="Marcador de imagen de diapositiva 3"/>
          <p:cNvSpPr>
            <a:spLocks noGrp="1" noRot="1" noChangeAspect="1"/>
          </p:cNvSpPr>
          <p:nvPr>
            <p:ph type="sldImg" idx="2"/>
          </p:nvPr>
        </p:nvSpPr>
        <p:spPr>
          <a:xfrm>
            <a:off x="-88900" y="1497013"/>
            <a:ext cx="7188200" cy="4043362"/>
          </a:xfrm>
          <a:prstGeom prst="rect">
            <a:avLst/>
          </a:prstGeom>
          <a:noFill/>
          <a:ln w="12700">
            <a:solidFill>
              <a:prstClr val="black"/>
            </a:solidFill>
          </a:ln>
        </p:spPr>
        <p:txBody>
          <a:bodyPr vert="horz" lIns="108512" tIns="54256" rIns="108512" bIns="54256" rtlCol="0" anchor="ctr"/>
          <a:lstStyle/>
          <a:p>
            <a:endParaRPr lang="es-MX"/>
          </a:p>
        </p:txBody>
      </p:sp>
      <p:sp>
        <p:nvSpPr>
          <p:cNvPr id="5" name="Marcador de notas 4"/>
          <p:cNvSpPr>
            <a:spLocks noGrp="1"/>
          </p:cNvSpPr>
          <p:nvPr>
            <p:ph type="body" sz="quarter" idx="3"/>
          </p:nvPr>
        </p:nvSpPr>
        <p:spPr>
          <a:xfrm>
            <a:off x="701040" y="5765026"/>
            <a:ext cx="5608320" cy="4716840"/>
          </a:xfrm>
          <a:prstGeom prst="rect">
            <a:avLst/>
          </a:prstGeom>
        </p:spPr>
        <p:txBody>
          <a:bodyPr vert="horz" lIns="108512" tIns="54256" rIns="108512" bIns="5425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11378233"/>
            <a:ext cx="3037840" cy="601043"/>
          </a:xfrm>
          <a:prstGeom prst="rect">
            <a:avLst/>
          </a:prstGeom>
        </p:spPr>
        <p:txBody>
          <a:bodyPr vert="horz" lIns="108512" tIns="54256" rIns="108512" bIns="54256" rtlCol="0" anchor="b"/>
          <a:lstStyle>
            <a:lvl1pPr algn="l">
              <a:defRPr sz="1400"/>
            </a:lvl1pPr>
          </a:lstStyle>
          <a:p>
            <a:endParaRPr lang="es-MX"/>
          </a:p>
        </p:txBody>
      </p:sp>
      <p:sp>
        <p:nvSpPr>
          <p:cNvPr id="7" name="Marcador de número de diapositiva 6"/>
          <p:cNvSpPr>
            <a:spLocks noGrp="1"/>
          </p:cNvSpPr>
          <p:nvPr>
            <p:ph type="sldNum" sz="quarter" idx="5"/>
          </p:nvPr>
        </p:nvSpPr>
        <p:spPr>
          <a:xfrm>
            <a:off x="3970938" y="11378233"/>
            <a:ext cx="3037840" cy="601043"/>
          </a:xfrm>
          <a:prstGeom prst="rect">
            <a:avLst/>
          </a:prstGeom>
        </p:spPr>
        <p:txBody>
          <a:bodyPr vert="horz" lIns="108512" tIns="54256" rIns="108512" bIns="54256" rtlCol="0" anchor="b"/>
          <a:lstStyle>
            <a:lvl1pPr algn="r">
              <a:defRPr sz="1400"/>
            </a:lvl1pPr>
          </a:lstStyle>
          <a:p>
            <a:fld id="{0F75EEA4-DA19-4C03-82F3-55D7709EE0E4}" type="slidenum">
              <a:rPr lang="es-MX" smtClean="0"/>
              <a:t>‹Nº›</a:t>
            </a:fld>
            <a:endParaRPr lang="es-MX"/>
          </a:p>
        </p:txBody>
      </p:sp>
    </p:spTree>
    <p:extLst>
      <p:ext uri="{BB962C8B-B14F-4D97-AF65-F5344CB8AC3E}">
        <p14:creationId xmlns:p14="http://schemas.microsoft.com/office/powerpoint/2010/main" val="199097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A699C9-EF53-474B-AD41-0AD9B7E9EFFB}" type="datetime1">
              <a:rPr lang="en-US" smtClean="0"/>
              <a:t>8/7/2020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s-MX"/>
              <a:t>Mtro. Víctor M. Monroy J.                                                                   Monroy Abogados, S. C. </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497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4FF1A4-6D34-47B1-9C78-DDF694A33592}" type="datetime1">
              <a:rPr lang="en-US" smtClean="0"/>
              <a:t>8/7/2020</a:t>
            </a:fld>
            <a:endParaRPr lang="en-US" dirty="0"/>
          </a:p>
        </p:txBody>
      </p:sp>
      <p:sp>
        <p:nvSpPr>
          <p:cNvPr id="5" name="Footer Placeholder 4"/>
          <p:cNvSpPr>
            <a:spLocks noGrp="1"/>
          </p:cNvSpPr>
          <p:nvPr>
            <p:ph type="ftr" sz="quarter" idx="11"/>
          </p:nvPr>
        </p:nvSpPr>
        <p:spPr/>
        <p:txBody>
          <a:bodyPr/>
          <a:lstStyle/>
          <a:p>
            <a:r>
              <a:rPr lang="es-MX"/>
              <a:t>Mtro. Víctor M. Monroy J.                                                                   Monroy Abogados, S. C. </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45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E47FAE-5EDA-4C2D-A46C-C6EA5DECFBFD}" type="datetime1">
              <a:rPr lang="en-US" smtClean="0"/>
              <a:t>8/7/2020</a:t>
            </a:fld>
            <a:endParaRPr lang="en-US" dirty="0"/>
          </a:p>
        </p:txBody>
      </p:sp>
      <p:sp>
        <p:nvSpPr>
          <p:cNvPr id="5" name="Footer Placeholder 4"/>
          <p:cNvSpPr>
            <a:spLocks noGrp="1"/>
          </p:cNvSpPr>
          <p:nvPr>
            <p:ph type="ftr" sz="quarter" idx="11"/>
          </p:nvPr>
        </p:nvSpPr>
        <p:spPr/>
        <p:txBody>
          <a:bodyPr/>
          <a:lstStyle/>
          <a:p>
            <a:r>
              <a:rPr lang="es-MX"/>
              <a:t>Mtro. Víctor M. Monroy J.                                                                   Monroy Abogados, S. C.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573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BF151C-1F08-4068-8C87-8B75DCA6BCBF}" type="datetime1">
              <a:rPr lang="en-US" smtClean="0"/>
              <a:t>8/7/2020</a:t>
            </a:fld>
            <a:endParaRPr lang="en-US" dirty="0"/>
          </a:p>
        </p:txBody>
      </p:sp>
      <p:sp>
        <p:nvSpPr>
          <p:cNvPr id="5" name="Footer Placeholder 4"/>
          <p:cNvSpPr>
            <a:spLocks noGrp="1"/>
          </p:cNvSpPr>
          <p:nvPr>
            <p:ph type="ftr" sz="quarter" idx="11"/>
          </p:nvPr>
        </p:nvSpPr>
        <p:spPr/>
        <p:txBody>
          <a:bodyPr/>
          <a:lstStyle/>
          <a:p>
            <a:r>
              <a:rPr lang="es-MX"/>
              <a:t>Mtro. Víctor M. Monroy J.                                                                   Monroy Abogados, S. C.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396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8B78B8-6A8F-4918-A3D8-A6B1D58D69FE}" type="datetime1">
              <a:rPr lang="en-US" smtClean="0"/>
              <a:t>8/7/2020</a:t>
            </a:fld>
            <a:endParaRPr lang="en-US" dirty="0"/>
          </a:p>
        </p:txBody>
      </p:sp>
      <p:sp>
        <p:nvSpPr>
          <p:cNvPr id="5" name="Footer Placeholder 4"/>
          <p:cNvSpPr>
            <a:spLocks noGrp="1"/>
          </p:cNvSpPr>
          <p:nvPr>
            <p:ph type="ftr" sz="quarter" idx="11"/>
          </p:nvPr>
        </p:nvSpPr>
        <p:spPr/>
        <p:txBody>
          <a:bodyPr/>
          <a:lstStyle/>
          <a:p>
            <a:r>
              <a:rPr lang="es-MX"/>
              <a:t>Mtro. Víctor M. Monroy J.                                                                   Monroy Abogados, S. C.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525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FA678F5-5472-4B34-9783-1AF8F63CE6D2}" type="datetime1">
              <a:rPr lang="en-US" smtClean="0"/>
              <a:t>8/7/2020</a:t>
            </a:fld>
            <a:endParaRPr lang="en-US" dirty="0"/>
          </a:p>
        </p:txBody>
      </p:sp>
      <p:sp>
        <p:nvSpPr>
          <p:cNvPr id="6" name="Footer Placeholder 5"/>
          <p:cNvSpPr>
            <a:spLocks noGrp="1"/>
          </p:cNvSpPr>
          <p:nvPr>
            <p:ph type="ftr" sz="quarter" idx="11"/>
          </p:nvPr>
        </p:nvSpPr>
        <p:spPr/>
        <p:txBody>
          <a:bodyPr/>
          <a:lstStyle/>
          <a:p>
            <a:r>
              <a:rPr lang="es-MX"/>
              <a:t>Mtro. Víctor M. Monroy J.                                                                   Monroy Abogados, S. C. </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168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63FD35C-87E5-4991-ABFC-12515010D60B}" type="datetime1">
              <a:rPr lang="en-US" smtClean="0"/>
              <a:t>8/7/2020</a:t>
            </a:fld>
            <a:endParaRPr lang="en-US" dirty="0"/>
          </a:p>
        </p:txBody>
      </p:sp>
      <p:sp>
        <p:nvSpPr>
          <p:cNvPr id="8" name="Footer Placeholder 7"/>
          <p:cNvSpPr>
            <a:spLocks noGrp="1"/>
          </p:cNvSpPr>
          <p:nvPr>
            <p:ph type="ftr" sz="quarter" idx="11"/>
          </p:nvPr>
        </p:nvSpPr>
        <p:spPr/>
        <p:txBody>
          <a:bodyPr/>
          <a:lstStyle/>
          <a:p>
            <a:r>
              <a:rPr lang="es-MX"/>
              <a:t>Mtro. Víctor M. Monroy J.                                                                   Monroy Abogados, S. C.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728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3D3A2E4-86F1-4ADE-80FD-04CA9E58F29B}" type="datetime1">
              <a:rPr lang="en-US" smtClean="0"/>
              <a:t>8/7/2020</a:t>
            </a:fld>
            <a:endParaRPr lang="en-US" dirty="0"/>
          </a:p>
        </p:txBody>
      </p:sp>
      <p:sp>
        <p:nvSpPr>
          <p:cNvPr id="4" name="Footer Placeholder 3"/>
          <p:cNvSpPr>
            <a:spLocks noGrp="1"/>
          </p:cNvSpPr>
          <p:nvPr>
            <p:ph type="ftr" sz="quarter" idx="11"/>
          </p:nvPr>
        </p:nvSpPr>
        <p:spPr/>
        <p:txBody>
          <a:bodyPr/>
          <a:lstStyle/>
          <a:p>
            <a:r>
              <a:rPr lang="es-MX"/>
              <a:t>Mtro. Víctor M. Monroy J.                                                                   Monroy Abogados, S. C.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987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751EE-F13E-4A13-9E2B-D8FCD6F019E2}" type="datetime1">
              <a:rPr lang="en-US" smtClean="0"/>
              <a:t>8/7/2020</a:t>
            </a:fld>
            <a:endParaRPr lang="en-US" dirty="0"/>
          </a:p>
        </p:txBody>
      </p:sp>
      <p:sp>
        <p:nvSpPr>
          <p:cNvPr id="3" name="Footer Placeholder 2"/>
          <p:cNvSpPr>
            <a:spLocks noGrp="1"/>
          </p:cNvSpPr>
          <p:nvPr>
            <p:ph type="ftr" sz="quarter" idx="11"/>
          </p:nvPr>
        </p:nvSpPr>
        <p:spPr/>
        <p:txBody>
          <a:bodyPr/>
          <a:lstStyle/>
          <a:p>
            <a:r>
              <a:rPr lang="es-MX"/>
              <a:t>Mtro. Víctor M. Monroy J.                                                                   Monroy Abogados, S. C.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218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B00EB66-D4B3-4A82-B134-D8003C5FE23F}" type="datetime1">
              <a:rPr lang="en-US" smtClean="0"/>
              <a:t>8/7/2020</a:t>
            </a:fld>
            <a:endParaRPr lang="en-US" dirty="0"/>
          </a:p>
        </p:txBody>
      </p:sp>
      <p:sp>
        <p:nvSpPr>
          <p:cNvPr id="6" name="Footer Placeholder 5"/>
          <p:cNvSpPr>
            <a:spLocks noGrp="1"/>
          </p:cNvSpPr>
          <p:nvPr>
            <p:ph type="ftr" sz="quarter" idx="11"/>
          </p:nvPr>
        </p:nvSpPr>
        <p:spPr/>
        <p:txBody>
          <a:bodyPr/>
          <a:lstStyle/>
          <a:p>
            <a:r>
              <a:rPr lang="es-MX"/>
              <a:t>Mtro. Víctor M. Monroy J.                                                                   Monroy Abogados, S. C. </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661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E60BDD6-F794-4C90-BFA5-8C3C53B2DA85}" type="datetime1">
              <a:rPr lang="en-US" smtClean="0"/>
              <a:t>8/7/2020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s-MX"/>
              <a:t>Mtro. Víctor M. Monroy J.                                                                   Monroy Abogados, S. C.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101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EFE4B6A-FE80-4041-8FAB-A1CCB71FC107}" type="datetime1">
              <a:rPr lang="en-US" smtClean="0"/>
              <a:t>8/7/2020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s-MX"/>
              <a:t>Mtro. Víctor M. Monroy J.                                                                   Monroy Abogados, S. C.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121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onroyabogados.com.mx/"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logo twitter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4" descr="Resultado de imagen para logo twitter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6" descr="Logo, logo twitter, azul, cdr, logo png | PNGW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8" descr="Logo, logo twitter, azul, cdr, logo png | PNGWi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a:extLst>
              <a:ext uri="{FF2B5EF4-FFF2-40B4-BE49-F238E27FC236}">
                <a16:creationId xmlns:a16="http://schemas.microsoft.com/office/drawing/2014/main" xmlns="" id="{FE1B34DE-E145-4774-87CD-04676E6E5473}"/>
              </a:ext>
            </a:extLst>
          </p:cNvPr>
          <p:cNvPicPr>
            <a:picLocks noChangeAspect="1"/>
          </p:cNvPicPr>
          <p:nvPr/>
        </p:nvPicPr>
        <p:blipFill>
          <a:blip r:embed="rId2"/>
          <a:stretch>
            <a:fillRect/>
          </a:stretch>
        </p:blipFill>
        <p:spPr>
          <a:xfrm>
            <a:off x="1253627" y="3186320"/>
            <a:ext cx="4419969" cy="2397689"/>
          </a:xfrm>
          <a:prstGeom prst="rect">
            <a:avLst/>
          </a:prstGeom>
        </p:spPr>
      </p:pic>
      <p:pic>
        <p:nvPicPr>
          <p:cNvPr id="5" name="Imagen 4">
            <a:extLst>
              <a:ext uri="{FF2B5EF4-FFF2-40B4-BE49-F238E27FC236}">
                <a16:creationId xmlns:a16="http://schemas.microsoft.com/office/drawing/2014/main" xmlns="" id="{B4532D40-1E75-492E-83E5-6BA67E3CC605}"/>
              </a:ext>
            </a:extLst>
          </p:cNvPr>
          <p:cNvPicPr>
            <a:picLocks noChangeAspect="1"/>
          </p:cNvPicPr>
          <p:nvPr/>
        </p:nvPicPr>
        <p:blipFill>
          <a:blip r:embed="rId3"/>
          <a:stretch>
            <a:fillRect/>
          </a:stretch>
        </p:blipFill>
        <p:spPr>
          <a:xfrm>
            <a:off x="6769384" y="3256610"/>
            <a:ext cx="4588170" cy="2397689"/>
          </a:xfrm>
          <a:prstGeom prst="rect">
            <a:avLst/>
          </a:prstGeom>
        </p:spPr>
      </p:pic>
      <p:sp>
        <p:nvSpPr>
          <p:cNvPr id="7" name="Rectángulo 6">
            <a:extLst>
              <a:ext uri="{FF2B5EF4-FFF2-40B4-BE49-F238E27FC236}">
                <a16:creationId xmlns:a16="http://schemas.microsoft.com/office/drawing/2014/main" xmlns="" id="{6F865A1C-4BD2-4520-B881-81CDAFCEF132}"/>
              </a:ext>
            </a:extLst>
          </p:cNvPr>
          <p:cNvSpPr/>
          <p:nvPr/>
        </p:nvSpPr>
        <p:spPr>
          <a:xfrm>
            <a:off x="487374" y="885535"/>
            <a:ext cx="11416650" cy="2123658"/>
          </a:xfrm>
          <a:prstGeom prst="rect">
            <a:avLst/>
          </a:prstGeom>
          <a:noFill/>
        </p:spPr>
        <p:txBody>
          <a:bodyPr wrap="none" lIns="91440" tIns="45720" rIns="91440" bIns="45720">
            <a:spAutoFit/>
          </a:bodyPr>
          <a:lstStyle/>
          <a:p>
            <a:pPr algn="ctr"/>
            <a:r>
              <a:rPr lang="es-MX" sz="6600" dirty="0">
                <a:ln w="0">
                  <a:solidFill>
                    <a:schemeClr val="bg1"/>
                  </a:solidFill>
                </a:ln>
                <a:effectLst>
                  <a:reflection blurRad="6350" stA="55000" endA="300" endPos="45500" dir="5400000" sy="-100000" algn="bl" rotWithShape="0"/>
                </a:effectLst>
              </a:rPr>
              <a:t>NEGOCIACIÓN </a:t>
            </a:r>
            <a:r>
              <a:rPr lang="es-MX" sz="6600" dirty="0" smtClean="0">
                <a:ln w="0">
                  <a:solidFill>
                    <a:schemeClr val="bg1"/>
                  </a:solidFill>
                </a:ln>
                <a:effectLst>
                  <a:reflection blurRad="6350" stA="55000" endA="300" endPos="45500" dir="5400000" sy="-100000" algn="bl" rotWithShape="0"/>
                </a:effectLst>
              </a:rPr>
              <a:t>INTELIGENTE</a:t>
            </a:r>
          </a:p>
          <a:p>
            <a:pPr algn="ctr"/>
            <a:r>
              <a:rPr lang="es-MX" sz="6600" dirty="0" smtClean="0">
                <a:ln w="0">
                  <a:solidFill>
                    <a:schemeClr val="bg1"/>
                  </a:solidFill>
                </a:ln>
                <a:effectLst>
                  <a:reflection blurRad="6350" stA="55000" endA="300" endPos="45500" dir="5400000" sy="-100000" algn="bl" rotWithShape="0"/>
                </a:effectLst>
              </a:rPr>
              <a:t> </a:t>
            </a:r>
            <a:r>
              <a:rPr lang="es-MX" sz="6600" dirty="0">
                <a:ln w="0">
                  <a:solidFill>
                    <a:schemeClr val="bg1"/>
                  </a:solidFill>
                </a:ln>
                <a:effectLst>
                  <a:reflection blurRad="6350" stA="55000" endA="300" endPos="45500" dir="5400000" sy="-100000" algn="bl" rotWithShape="0"/>
                </a:effectLst>
              </a:rPr>
              <a:t>Y DIVORCIO </a:t>
            </a:r>
            <a:endParaRPr lang="es-ES" sz="6600" dirty="0">
              <a:ln w="0">
                <a:solidFill>
                  <a:schemeClr val="bg1"/>
                </a:solidFill>
              </a:ln>
              <a:effectLst>
                <a:reflection blurRad="6350" stA="55000" endA="300" endPos="45500" dir="5400000" sy="-100000" algn="bl" rotWithShape="0"/>
              </a:effectLst>
            </a:endParaRPr>
          </a:p>
        </p:txBody>
      </p:sp>
    </p:spTree>
    <p:extLst>
      <p:ext uri="{BB962C8B-B14F-4D97-AF65-F5344CB8AC3E}">
        <p14:creationId xmlns:p14="http://schemas.microsoft.com/office/powerpoint/2010/main" val="79863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PREPARACIÓN</a:t>
            </a:r>
            <a:endParaRPr lang="es-MX" b="1" dirty="0"/>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Ø"/>
            </a:pPr>
            <a:r>
              <a:rPr lang="es-MX" dirty="0" smtClean="0"/>
              <a:t>En el libro “El Arte de la Guerra”, escrito hace miles de años y sobre el que se han escrito a su vez varios libros,  su autor </a:t>
            </a:r>
            <a:r>
              <a:rPr lang="es-MX" dirty="0" err="1" smtClean="0"/>
              <a:t>Sun</a:t>
            </a:r>
            <a:r>
              <a:rPr lang="es-MX" dirty="0" smtClean="0"/>
              <a:t> </a:t>
            </a:r>
            <a:r>
              <a:rPr lang="es-MX" dirty="0" err="1" smtClean="0"/>
              <a:t>Tsu</a:t>
            </a:r>
            <a:r>
              <a:rPr lang="es-MX" dirty="0" smtClean="0"/>
              <a:t>,  menciona que “La Mejor Batalla es la que se gana sin pelear” </a:t>
            </a:r>
          </a:p>
          <a:p>
            <a:pPr>
              <a:buFont typeface="Wingdings" panose="05000000000000000000" pitchFamily="2" charset="2"/>
              <a:buChar char="Ø"/>
            </a:pPr>
            <a:r>
              <a:rPr lang="es-MX" dirty="0" smtClean="0"/>
              <a:t>Generalmente se obtienen mejores resultados de la Negociación que de una sentencia.</a:t>
            </a:r>
          </a:p>
          <a:p>
            <a:pPr>
              <a:buFont typeface="Wingdings" panose="05000000000000000000" pitchFamily="2" charset="2"/>
              <a:buChar char="Ø"/>
            </a:pPr>
            <a:r>
              <a:rPr lang="es-MX" dirty="0" smtClean="0"/>
              <a:t>Recomiendo primero y recuerda, el conocimiento  es la base para la negociación y el juicio. </a:t>
            </a:r>
          </a:p>
          <a:p>
            <a:pPr>
              <a:buFont typeface="Wingdings" panose="05000000000000000000" pitchFamily="2" charset="2"/>
              <a:buChar char="Ø"/>
            </a:pPr>
            <a:r>
              <a:rPr lang="es-MX" dirty="0" smtClean="0"/>
              <a:t>Conocer cuánto y en qué se gasta en casa.</a:t>
            </a:r>
          </a:p>
          <a:p>
            <a:pPr>
              <a:buFont typeface="Wingdings" panose="05000000000000000000" pitchFamily="2" charset="2"/>
              <a:buChar char="Ø"/>
            </a:pPr>
            <a:r>
              <a:rPr lang="es-MX" dirty="0" smtClean="0"/>
              <a:t>Saber y tener documentos sobre cuáles son los bienes y deudas (cuentas,  escrituras, contratos, etc.) </a:t>
            </a:r>
          </a:p>
          <a:p>
            <a:pPr>
              <a:buFont typeface="Wingdings" panose="05000000000000000000" pitchFamily="2" charset="2"/>
              <a:buChar char="Ø"/>
            </a:pPr>
            <a:r>
              <a:rPr lang="es-MX" dirty="0" smtClean="0"/>
              <a:t>Si tienes hijos, saber cuál es la mejor manera de decírselos. </a:t>
            </a:r>
          </a:p>
          <a:p>
            <a:pPr marL="0" indent="0">
              <a:buNone/>
            </a:pPr>
            <a:endParaRPr lang="es-MX" dirty="0" smtClean="0"/>
          </a:p>
          <a:p>
            <a:pPr marL="0" indent="0">
              <a:buNone/>
            </a:pPr>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69505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effectLst>
                  <a:outerShdw blurRad="38100" dist="38100" dir="2700000" algn="tl">
                    <a:srgbClr val="000000">
                      <a:alpha val="43137"/>
                    </a:srgbClr>
                  </a:outerShdw>
                </a:effectLst>
              </a:rPr>
              <a:t>Requisitos comunes</a:t>
            </a:r>
            <a:endParaRPr lang="es-MX" dirty="0"/>
          </a:p>
        </p:txBody>
      </p:sp>
      <p:sp>
        <p:nvSpPr>
          <p:cNvPr id="3" name="Marcador de contenido 2"/>
          <p:cNvSpPr>
            <a:spLocks noGrp="1"/>
          </p:cNvSpPr>
          <p:nvPr>
            <p:ph idx="1"/>
          </p:nvPr>
        </p:nvSpPr>
        <p:spPr/>
        <p:txBody>
          <a:bodyPr>
            <a:normAutofit fontScale="85000" lnSpcReduction="10000"/>
          </a:bodyPr>
          <a:lstStyle/>
          <a:p>
            <a:endParaRPr lang="es-MX" dirty="0" smtClean="0"/>
          </a:p>
          <a:p>
            <a:r>
              <a:rPr lang="es-MX" sz="2400" dirty="0"/>
              <a:t>Estar casado (Matrimonio Igualitario)</a:t>
            </a:r>
          </a:p>
          <a:p>
            <a:r>
              <a:rPr lang="es-MX" sz="2400" dirty="0"/>
              <a:t>Nulidad de Matrimonio, por Matrimonio previo, Error,  Violencia, Parentesco, Delito. (Probar) </a:t>
            </a:r>
          </a:p>
          <a:p>
            <a:r>
              <a:rPr lang="es-MX" sz="2400" dirty="0"/>
              <a:t>La ley señala que se debe esperar un año a partir de su celebración, la jurisprudencia señaló que esa disposición es contraria a la Constitución. (</a:t>
            </a:r>
            <a:r>
              <a:rPr lang="es-MX" sz="2400" b="1" dirty="0"/>
              <a:t>2013599</a:t>
            </a:r>
            <a:r>
              <a:rPr lang="es-MX" sz="2400" dirty="0"/>
              <a:t>)</a:t>
            </a:r>
          </a:p>
          <a:p>
            <a:r>
              <a:rPr lang="es-MX" sz="2400" dirty="0" smtClean="0"/>
              <a:t>En el solicitado de manera voluntaria por ambos, estar en el pleno goce de sus facultades. </a:t>
            </a:r>
            <a:endParaRPr lang="es-MX" sz="2400"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00858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1029015"/>
            <a:ext cx="9603275" cy="1049235"/>
          </a:xfrm>
        </p:spPr>
        <p:txBody>
          <a:bodyPr/>
          <a:lstStyle/>
          <a:p>
            <a:pPr algn="ctr"/>
            <a:r>
              <a:rPr lang="es-MX" b="1" dirty="0" smtClean="0">
                <a:effectLst>
                  <a:outerShdw blurRad="38100" dist="38100" dir="2700000" algn="tl">
                    <a:srgbClr val="000000">
                      <a:alpha val="43137"/>
                    </a:srgbClr>
                  </a:outerShdw>
                </a:effectLst>
              </a:rPr>
              <a:t>TIPOS DE DIVORCIO </a:t>
            </a:r>
            <a:r>
              <a:rPr lang="es-MX" b="1" dirty="0" err="1" smtClean="0">
                <a:effectLst>
                  <a:outerShdw blurRad="38100" dist="38100" dir="2700000" algn="tl">
                    <a:srgbClr val="000000">
                      <a:alpha val="43137"/>
                    </a:srgbClr>
                  </a:outerShdw>
                </a:effectLst>
              </a:rPr>
              <a:t>cdmx</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451579" y="1853754"/>
            <a:ext cx="9603275" cy="4053270"/>
          </a:xfrm>
        </p:spPr>
        <p:txBody>
          <a:bodyPr>
            <a:normAutofit fontScale="92500" lnSpcReduction="20000"/>
          </a:bodyPr>
          <a:lstStyle/>
          <a:p>
            <a:endParaRPr lang="es-MX" dirty="0"/>
          </a:p>
          <a:p>
            <a:r>
              <a:rPr lang="es-MX" sz="2400" dirty="0"/>
              <a:t>La CDMX, establece </a:t>
            </a:r>
            <a:r>
              <a:rPr lang="es-MX" sz="2400" dirty="0" smtClean="0"/>
              <a:t>y el </a:t>
            </a:r>
            <a:r>
              <a:rPr lang="es-MX" sz="2400" dirty="0"/>
              <a:t>Divorcio sin Expresión de </a:t>
            </a:r>
            <a:r>
              <a:rPr lang="es-MX" sz="2400" dirty="0" smtClean="0"/>
              <a:t>Causa y el </a:t>
            </a:r>
            <a:r>
              <a:rPr lang="es-MX" sz="2400" dirty="0"/>
              <a:t>Administrativo </a:t>
            </a:r>
            <a:endParaRPr lang="es-MX" sz="2400" dirty="0" smtClean="0"/>
          </a:p>
          <a:p>
            <a:r>
              <a:rPr lang="es-MX" sz="2400" dirty="0" smtClean="0"/>
              <a:t>El administrativo requiere estar casado por separación de bienes o tener liquidada la sociedad conyugal. (Diferencias con Disuelta o Terminada)</a:t>
            </a:r>
          </a:p>
          <a:p>
            <a:pPr marL="895350" indent="-90488"/>
            <a:r>
              <a:rPr lang="es-MX" sz="2400" dirty="0" smtClean="0"/>
              <a:t>No tener hijos en común, o que sean mayores de edad sin requerir de tutor, no estar embarazada.</a:t>
            </a:r>
          </a:p>
          <a:p>
            <a:pPr marL="895350" indent="-90488"/>
            <a:r>
              <a:rPr lang="es-MX" sz="2400" dirty="0" smtClean="0"/>
              <a:t>No requerir alimentos.</a:t>
            </a:r>
          </a:p>
          <a:p>
            <a:pPr marL="895350" indent="-90488"/>
            <a:r>
              <a:rPr lang="es-MX" sz="2400" dirty="0" smtClean="0"/>
              <a:t>No refiere nada sobre la compensación.</a:t>
            </a:r>
          </a:p>
          <a:p>
            <a:pPr marL="0" indent="0"/>
            <a:r>
              <a:rPr lang="es-MX" dirty="0"/>
              <a:t>Si requiere </a:t>
            </a:r>
            <a:r>
              <a:rPr lang="es-MX" dirty="0" smtClean="0"/>
              <a:t>tienes derecho a compensación y/o alimentos</a:t>
            </a:r>
            <a:r>
              <a:rPr lang="es-MX" dirty="0"/>
              <a:t>, mejor </a:t>
            </a:r>
            <a:r>
              <a:rPr lang="es-MX" dirty="0" smtClean="0"/>
              <a:t>judicial voluntario</a:t>
            </a:r>
            <a:endParaRPr lang="es-MX" dirty="0"/>
          </a:p>
          <a:p>
            <a:pPr marL="895350" indent="-90488"/>
            <a:endParaRPr lang="es-MX" dirty="0" smtClean="0"/>
          </a:p>
          <a:p>
            <a:endParaRPr lang="es-MX" dirty="0"/>
          </a:p>
          <a:p>
            <a:endParaRPr lang="es-MX"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4" name="Marcador de pie de página 3">
            <a:extLst>
              <a:ext uri="{FF2B5EF4-FFF2-40B4-BE49-F238E27FC236}">
                <a16:creationId xmlns:a16="http://schemas.microsoft.com/office/drawing/2014/main" xmlns="" id="{FD21F8EA-5D1D-434F-AE4F-ACD58CC7BCDA}"/>
              </a:ext>
            </a:extLst>
          </p:cNvPr>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162987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804519"/>
            <a:ext cx="9680709" cy="1049235"/>
          </a:xfrm>
        </p:spPr>
        <p:txBody>
          <a:bodyPr/>
          <a:lstStyle/>
          <a:p>
            <a:pPr algn="ctr"/>
            <a:r>
              <a:rPr lang="es-MX" b="1" dirty="0">
                <a:effectLst>
                  <a:outerShdw blurRad="38100" dist="38100" dir="2700000" algn="tl">
                    <a:srgbClr val="000000">
                      <a:alpha val="43137"/>
                    </a:srgbClr>
                  </a:outerShdw>
                </a:effectLst>
              </a:rPr>
              <a:t>   DOCUMENTOS QUE SE PRESENTAN	 </a:t>
            </a:r>
            <a:br>
              <a:rPr lang="es-MX" b="1" dirty="0">
                <a:effectLst>
                  <a:outerShdw blurRad="38100" dist="38100" dir="2700000" algn="tl">
                    <a:srgbClr val="000000">
                      <a:alpha val="43137"/>
                    </a:srgbClr>
                  </a:outerShdw>
                </a:effectLst>
              </a:rPr>
            </a:b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r>
              <a:rPr lang="es-MX" dirty="0"/>
              <a:t>Acta de Matrimonio.</a:t>
            </a:r>
          </a:p>
          <a:p>
            <a:endParaRPr lang="es-MX" dirty="0"/>
          </a:p>
          <a:p>
            <a:r>
              <a:rPr lang="es-MX" dirty="0"/>
              <a:t>Actas de Nacimiento de los hijos.</a:t>
            </a:r>
          </a:p>
          <a:p>
            <a:endParaRPr lang="es-MX" dirty="0"/>
          </a:p>
          <a:p>
            <a:r>
              <a:rPr lang="es-MX" dirty="0"/>
              <a:t>Convenio de Divorcio.</a:t>
            </a:r>
          </a:p>
          <a:p>
            <a:endParaRPr lang="es-MX" dirty="0"/>
          </a:p>
          <a:p>
            <a:r>
              <a:rPr lang="es-MX" dirty="0"/>
              <a:t>Acreditar los bienes (Sociedad Conyugal).</a:t>
            </a:r>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Imagen 3">
            <a:extLst>
              <a:ext uri="{FF2B5EF4-FFF2-40B4-BE49-F238E27FC236}">
                <a16:creationId xmlns:a16="http://schemas.microsoft.com/office/drawing/2014/main" xmlns="" id="{8D0D7A18-F0EF-4668-A859-DA3AB38DC90C}"/>
              </a:ext>
            </a:extLst>
          </p:cNvPr>
          <p:cNvPicPr>
            <a:picLocks noChangeAspect="1"/>
          </p:cNvPicPr>
          <p:nvPr/>
        </p:nvPicPr>
        <p:blipFill rotWithShape="1">
          <a:blip r:embed="rId2"/>
          <a:srcRect l="8517"/>
          <a:stretch/>
        </p:blipFill>
        <p:spPr>
          <a:xfrm>
            <a:off x="6826102" y="2314798"/>
            <a:ext cx="3914319" cy="2852479"/>
          </a:xfrm>
          <a:prstGeom prst="rect">
            <a:avLst/>
          </a:prstGeom>
        </p:spPr>
      </p:pic>
      <p:sp>
        <p:nvSpPr>
          <p:cNvPr id="6" name="Marcador de pie de página 5">
            <a:extLst>
              <a:ext uri="{FF2B5EF4-FFF2-40B4-BE49-F238E27FC236}">
                <a16:creationId xmlns:a16="http://schemas.microsoft.com/office/drawing/2014/main" xmlns="" id="{8BA1F4F4-D9F9-4F56-8052-CB06FBF1660E}"/>
              </a:ext>
            </a:extLst>
          </p:cNvPr>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19186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 name="Título 1"/>
          <p:cNvSpPr>
            <a:spLocks noGrp="1"/>
          </p:cNvSpPr>
          <p:nvPr>
            <p:ph type="title" idx="4294967295"/>
          </p:nvPr>
        </p:nvSpPr>
        <p:spPr>
          <a:xfrm>
            <a:off x="1293019" y="598095"/>
            <a:ext cx="9605962" cy="1058862"/>
          </a:xfrm>
        </p:spPr>
        <p:txBody>
          <a:bodyPr/>
          <a:lstStyle/>
          <a:p>
            <a:pPr algn="ctr"/>
            <a:r>
              <a:rPr lang="es-MX" b="1" dirty="0">
                <a:effectLst>
                  <a:outerShdw blurRad="38100" dist="38100" dir="2700000" algn="tl">
                    <a:srgbClr val="000000">
                      <a:alpha val="43137"/>
                    </a:srgbClr>
                  </a:outerShdw>
                </a:effectLst>
              </a:rPr>
              <a:t>NEGOCIANDO INTELIGENTEMENTE EL </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CONVENIO DE DIVORCIO </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sz="half" idx="4294967295"/>
          </p:nvPr>
        </p:nvSpPr>
        <p:spPr>
          <a:xfrm>
            <a:off x="1403498" y="1127526"/>
            <a:ext cx="5528930" cy="4529470"/>
          </a:xfrm>
        </p:spPr>
        <p:txBody>
          <a:bodyPr>
            <a:normAutofit lnSpcReduction="10000"/>
          </a:bodyPr>
          <a:lstStyle/>
          <a:p>
            <a:endParaRPr lang="es-MX" dirty="0" smtClean="0"/>
          </a:p>
          <a:p>
            <a:r>
              <a:rPr lang="es-MX" dirty="0" smtClean="0"/>
              <a:t>Pensar </a:t>
            </a:r>
            <a:r>
              <a:rPr lang="es-MX" dirty="0" smtClean="0"/>
              <a:t>en el futuro, los hijos crecen, porcentaje vs. monto, incremento, custodia compartida, heredar en vida, usufructo, </a:t>
            </a:r>
          </a:p>
          <a:p>
            <a:r>
              <a:rPr lang="es-MX" dirty="0" smtClean="0"/>
              <a:t>Derecho </a:t>
            </a:r>
            <a:r>
              <a:rPr lang="es-MX" dirty="0"/>
              <a:t>Superior de los niños y niñas.</a:t>
            </a:r>
          </a:p>
          <a:p>
            <a:r>
              <a:rPr lang="es-MX" dirty="0"/>
              <a:t>Igualdad Mujer y Hombre.</a:t>
            </a:r>
          </a:p>
          <a:p>
            <a:r>
              <a:rPr lang="es-MX" dirty="0"/>
              <a:t>Guarda y Custodia.</a:t>
            </a:r>
          </a:p>
          <a:p>
            <a:r>
              <a:rPr lang="es-MX" dirty="0"/>
              <a:t>Derecho de visita.</a:t>
            </a:r>
          </a:p>
          <a:p>
            <a:r>
              <a:rPr lang="es-MX" dirty="0"/>
              <a:t>Derecho de convivencia.</a:t>
            </a:r>
          </a:p>
          <a:p>
            <a:r>
              <a:rPr lang="es-MX" dirty="0"/>
              <a:t>Alimentos</a:t>
            </a:r>
            <a:r>
              <a:rPr lang="es-MX" dirty="0" smtClean="0"/>
              <a:t>.</a:t>
            </a:r>
            <a:endParaRPr lang="es-MX" dirty="0"/>
          </a:p>
        </p:txBody>
      </p:sp>
      <p:pic>
        <p:nvPicPr>
          <p:cNvPr id="4" name="Imagen 3">
            <a:extLst>
              <a:ext uri="{FF2B5EF4-FFF2-40B4-BE49-F238E27FC236}">
                <a16:creationId xmlns:a16="http://schemas.microsoft.com/office/drawing/2014/main" xmlns=""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id="{CDF8A448-828C-409D-B6F0-ED76FBD5F6BE}"/>
              </a:ext>
            </a:extLst>
          </p:cNvPr>
          <p:cNvPicPr>
            <a:picLocks noChangeAspect="1"/>
          </p:cNvPicPr>
          <p:nvPr/>
        </p:nvPicPr>
        <p:blipFill>
          <a:blip r:embed="rId2"/>
          <a:stretch>
            <a:fillRect/>
          </a:stretch>
        </p:blipFill>
        <p:spPr>
          <a:xfrm>
            <a:off x="6772656" y="1793358"/>
            <a:ext cx="5231219" cy="2615610"/>
          </a:xfrm>
          <a:prstGeom prst="rect">
            <a:avLst/>
          </a:prstGeom>
        </p:spPr>
      </p:pic>
      <p:sp>
        <p:nvSpPr>
          <p:cNvPr id="6" name="Marcador de pie de página 5">
            <a:extLst>
              <a:ext uri="{FF2B5EF4-FFF2-40B4-BE49-F238E27FC236}">
                <a16:creationId xmlns:a16="http://schemas.microsoft.com/office/drawing/2014/main" xmlns=""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id="{9478073E-F043-4EC9-9F2E-BC3584C011D2}"/>
              </a:ext>
            </a:extLst>
          </p:cNvPr>
          <p:cNvSpPr>
            <a:spLocks noGrp="1"/>
          </p:cNvSpPr>
          <p:nvPr>
            <p:ph type="ftr" sz="quarter" idx="11"/>
          </p:nvPr>
        </p:nvSpPr>
        <p:spPr>
          <a:xfrm>
            <a:off x="1451578" y="329307"/>
            <a:ext cx="9847287"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391081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NEGOCIANDO INTELIGENTEMENTE EL </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CONVENIO DE DIVORCIO </a:t>
            </a:r>
            <a:endParaRPr lang="es-MX" dirty="0"/>
          </a:p>
        </p:txBody>
      </p:sp>
      <p:sp>
        <p:nvSpPr>
          <p:cNvPr id="3" name="Marcador de contenido 2"/>
          <p:cNvSpPr>
            <a:spLocks noGrp="1"/>
          </p:cNvSpPr>
          <p:nvPr>
            <p:ph idx="1"/>
          </p:nvPr>
        </p:nvSpPr>
        <p:spPr/>
        <p:txBody>
          <a:bodyPr/>
          <a:lstStyle/>
          <a:p>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Rectángulo 5"/>
          <p:cNvSpPr/>
          <p:nvPr/>
        </p:nvSpPr>
        <p:spPr>
          <a:xfrm>
            <a:off x="1451579" y="2586876"/>
            <a:ext cx="7406640" cy="2585323"/>
          </a:xfrm>
          <a:prstGeom prst="rect">
            <a:avLst/>
          </a:prstGeom>
        </p:spPr>
        <p:txBody>
          <a:bodyPr wrap="square">
            <a:spAutoFit/>
          </a:bodyPr>
          <a:lstStyle/>
          <a:p>
            <a:r>
              <a:rPr lang="es-MX" dirty="0" smtClean="0"/>
              <a:t>Garantía</a:t>
            </a:r>
            <a:r>
              <a:rPr lang="es-MX" dirty="0"/>
              <a:t>.</a:t>
            </a:r>
          </a:p>
          <a:p>
            <a:endParaRPr lang="es-MX" dirty="0" smtClean="0"/>
          </a:p>
          <a:p>
            <a:r>
              <a:rPr lang="es-MX" dirty="0" smtClean="0"/>
              <a:t>Uso </a:t>
            </a:r>
            <a:r>
              <a:rPr lang="es-MX" dirty="0"/>
              <a:t>del domicilio conyugal.</a:t>
            </a:r>
          </a:p>
          <a:p>
            <a:endParaRPr lang="es-MX" dirty="0" smtClean="0"/>
          </a:p>
          <a:p>
            <a:r>
              <a:rPr lang="es-MX" dirty="0" smtClean="0"/>
              <a:t>Liquidación </a:t>
            </a:r>
            <a:r>
              <a:rPr lang="es-MX" dirty="0"/>
              <a:t>de la Sociedad Conyugal (Avalúo).</a:t>
            </a:r>
          </a:p>
          <a:p>
            <a:endParaRPr lang="es-MX" dirty="0" smtClean="0"/>
          </a:p>
          <a:p>
            <a:r>
              <a:rPr lang="es-MX" dirty="0" smtClean="0"/>
              <a:t>¿</a:t>
            </a:r>
            <a:r>
              <a:rPr lang="es-MX" dirty="0"/>
              <a:t>Quién administra? </a:t>
            </a:r>
          </a:p>
          <a:p>
            <a:endParaRPr lang="es-MX" dirty="0" smtClean="0"/>
          </a:p>
          <a:p>
            <a:r>
              <a:rPr lang="es-MX" dirty="0" smtClean="0"/>
              <a:t>Compensación</a:t>
            </a:r>
            <a:r>
              <a:rPr lang="es-MX" dirty="0"/>
              <a:t>. </a:t>
            </a:r>
          </a:p>
        </p:txBody>
      </p:sp>
    </p:spTree>
    <p:extLst>
      <p:ext uri="{BB962C8B-B14F-4D97-AF65-F5344CB8AC3E}">
        <p14:creationId xmlns:p14="http://schemas.microsoft.com/office/powerpoint/2010/main" val="148548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b="1" dirty="0">
                <a:effectLst>
                  <a:outerShdw blurRad="38100" dist="38100" dir="2700000" algn="tl">
                    <a:srgbClr val="000000">
                      <a:alpha val="43137"/>
                    </a:srgbClr>
                  </a:outerShdw>
                </a:effectLst>
              </a:rPr>
              <a:t>Patria Potestad, Guarda, Custodia y Uso del domicilio conyugal</a:t>
            </a:r>
            <a:r>
              <a:rPr lang="es-MX" dirty="0"/>
              <a:t/>
            </a:r>
            <a:br>
              <a:rPr lang="es-MX" dirty="0"/>
            </a:br>
            <a:r>
              <a:rPr lang="es-MX" dirty="0"/>
              <a:t/>
            </a:r>
            <a:br>
              <a:rPr lang="es-MX" dirty="0"/>
            </a:br>
            <a:endParaRPr lang="es-MX" dirty="0"/>
          </a:p>
        </p:txBody>
      </p:sp>
      <p:sp>
        <p:nvSpPr>
          <p:cNvPr id="3" name="Marcador de contenido 2"/>
          <p:cNvSpPr>
            <a:spLocks noGrp="1"/>
          </p:cNvSpPr>
          <p:nvPr>
            <p:ph idx="1"/>
          </p:nvPr>
        </p:nvSpPr>
        <p:spPr/>
        <p:txBody>
          <a:bodyPr>
            <a:normAutofit fontScale="87500" lnSpcReduction="20000"/>
          </a:bodyPr>
          <a:lstStyle/>
          <a:p>
            <a:pPr algn="just"/>
            <a:r>
              <a:rPr lang="es-MX" dirty="0"/>
              <a:t>Ambos padres conservan la patria potestad, es decir, toman las decisiones importantes en la vida de los hijos, por ejemplo las médicas, las relativas a su educación, etc.</a:t>
            </a:r>
          </a:p>
          <a:p>
            <a:pPr algn="just"/>
            <a:r>
              <a:rPr lang="es-MX" dirty="0"/>
              <a:t>Pero, en principio vivirán generalmente con uno de los padres, excepcionalmente la tienen de manera compartida, un día con uno, el siguiente con el otro, mitad de la semana, del mes, depende del acuerdo entre ellos, el juez puede aprobar o no, dependiendo las circunstancias especiales del caso.</a:t>
            </a:r>
          </a:p>
          <a:p>
            <a:pPr algn="just"/>
            <a:r>
              <a:rPr lang="es-MX" dirty="0"/>
              <a:t>Generalmente quien se queda en la casa es la mujer, pero como en todo convenio, la voluntad de las partes es importante. Nuevamente, el juez puede y debe cerciorarse que sea lo mejor para los hijos, se pretende lo mejor para ellos.</a:t>
            </a:r>
          </a:p>
          <a:p>
            <a:pPr algn="just"/>
            <a:r>
              <a:rPr lang="es-MX" dirty="0"/>
              <a:t>De igual forma, debe la autoridad, asegurarse que se trata con igualdad a ambas partes.</a:t>
            </a:r>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4" name="Marcador de pie de página 3">
            <a:extLst>
              <a:ext uri="{FF2B5EF4-FFF2-40B4-BE49-F238E27FC236}">
                <a16:creationId xmlns:a16="http://schemas.microsoft.com/office/drawing/2014/main" xmlns="" id="{36A53F68-856F-4EA8-9717-F77629E5CE21}"/>
              </a:ext>
            </a:extLst>
          </p:cNvPr>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34174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Derecho de Visita y Convivencia </a:t>
            </a:r>
            <a:r>
              <a:rPr lang="es-MX" dirty="0"/>
              <a:t/>
            </a:r>
            <a:br>
              <a:rPr lang="es-MX" dirty="0"/>
            </a:br>
            <a:endParaRPr lang="es-MX" dirty="0"/>
          </a:p>
        </p:txBody>
      </p:sp>
      <p:sp>
        <p:nvSpPr>
          <p:cNvPr id="3" name="Marcador de contenido 2"/>
          <p:cNvSpPr>
            <a:spLocks noGrp="1"/>
          </p:cNvSpPr>
          <p:nvPr>
            <p:ph idx="1"/>
          </p:nvPr>
        </p:nvSpPr>
        <p:spPr/>
        <p:txBody>
          <a:bodyPr>
            <a:normAutofit fontScale="87500" lnSpcReduction="20000"/>
          </a:bodyPr>
          <a:lstStyle/>
          <a:p>
            <a:pPr algn="just"/>
            <a:r>
              <a:rPr lang="es-MX" dirty="0"/>
              <a:t>Es un derecho de los hijos y de los padres, no sólo de éstos últimos, es parte del derecho superior de los hijos. (Salvo casos extraordinarios) </a:t>
            </a:r>
          </a:p>
          <a:p>
            <a:pPr algn="just"/>
            <a:r>
              <a:rPr lang="es-MX" dirty="0"/>
              <a:t>La COVID-19 ha traído en relación con estos asuntos, la posibilidad de que el derecho de convivencia sea ejercido por medios electrónicos, es decir, desde mensajes hasta zoom. </a:t>
            </a:r>
          </a:p>
          <a:p>
            <a:pPr algn="just"/>
            <a:r>
              <a:rPr lang="es-MX" dirty="0"/>
              <a:t>El domicilio por casos de excepción, puede cambiar, por ejemplo, cambio de trabajo, nuevo matrimonio, estudios en el extranjero, etc., si no se </a:t>
            </a:r>
            <a:r>
              <a:rPr lang="es-MX" dirty="0" smtClean="0"/>
              <a:t>logra convenir </a:t>
            </a:r>
            <a:r>
              <a:rPr lang="es-MX" dirty="0"/>
              <a:t>de manera voluntaria lo puede ordenar el juez.</a:t>
            </a:r>
          </a:p>
          <a:p>
            <a:pPr algn="just"/>
            <a:r>
              <a:rPr lang="es-MX" dirty="0"/>
              <a:t>En el caso de las vacaciones, es importante contar con los pasaportes y visas; nuevamente, el juez, puede autorizar tanto la expedición de las documentos para viajar, como realizar el viaje, de manera nacional o al extranjero.</a:t>
            </a:r>
          </a:p>
          <a:p>
            <a:endParaRPr lang="es-MX"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4" name="Marcador de pie de página 3">
            <a:extLst>
              <a:ext uri="{FF2B5EF4-FFF2-40B4-BE49-F238E27FC236}">
                <a16:creationId xmlns:a16="http://schemas.microsoft.com/office/drawing/2014/main" xmlns="" id="{06F969EF-46D3-486C-83C1-B769E65BC8E2}"/>
              </a:ext>
            </a:extLst>
          </p:cNvPr>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21444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b="1" dirty="0">
                <a:effectLst>
                  <a:outerShdw blurRad="38100" dist="38100" dir="2700000" algn="tl">
                    <a:srgbClr val="000000">
                      <a:alpha val="43137"/>
                    </a:srgbClr>
                  </a:outerShdw>
                </a:effectLst>
              </a:rPr>
              <a:t>Alimentos y su Garantía</a:t>
            </a:r>
            <a:r>
              <a:rPr lang="es-MX" dirty="0"/>
              <a:t/>
            </a:r>
            <a:br>
              <a:rPr lang="es-MX" dirty="0"/>
            </a:br>
            <a:endParaRPr lang="es-MX" dirty="0"/>
          </a:p>
        </p:txBody>
      </p:sp>
      <p:sp>
        <p:nvSpPr>
          <p:cNvPr id="3" name="Marcador de contenido 2"/>
          <p:cNvSpPr>
            <a:spLocks noGrp="1"/>
          </p:cNvSpPr>
          <p:nvPr>
            <p:ph idx="1"/>
          </p:nvPr>
        </p:nvSpPr>
        <p:spPr/>
        <p:txBody>
          <a:bodyPr>
            <a:normAutofit fontScale="92500" lnSpcReduction="20000"/>
          </a:bodyPr>
          <a:lstStyle/>
          <a:p>
            <a:pPr algn="just"/>
            <a:r>
              <a:rPr lang="es-MX" dirty="0"/>
              <a:t>Debe de considerarse la necesidad de recibirlos, así como la posibilidad de darlos.</a:t>
            </a:r>
          </a:p>
          <a:p>
            <a:pPr algn="just"/>
            <a:r>
              <a:rPr lang="es-MX" dirty="0" smtClean="0"/>
              <a:t>Se debe pretender mantener </a:t>
            </a:r>
            <a:r>
              <a:rPr lang="es-MX" dirty="0"/>
              <a:t>si es posible el mismo nivel económico que se tenía durante el matrimonio.</a:t>
            </a:r>
          </a:p>
          <a:p>
            <a:pPr algn="just"/>
            <a:r>
              <a:rPr lang="es-MX" dirty="0" smtClean="0"/>
              <a:t>Los alimentos comprenden </a:t>
            </a:r>
            <a:r>
              <a:rPr lang="es-MX" dirty="0"/>
              <a:t>incluso los regalos que se acostumbraban dar en las fiestas infantiles a los amigos.</a:t>
            </a:r>
          </a:p>
          <a:p>
            <a:pPr algn="just"/>
            <a:r>
              <a:rPr lang="es-MX" dirty="0" smtClean="0"/>
              <a:t>Es </a:t>
            </a:r>
            <a:r>
              <a:rPr lang="es-MX" dirty="0"/>
              <a:t>importante para efectos de negociación con la contraparte y conocimiento del juzgador, justificarlos. </a:t>
            </a:r>
          </a:p>
          <a:p>
            <a:pPr algn="just"/>
            <a:r>
              <a:rPr lang="es-MX" dirty="0"/>
              <a:t>Oficio </a:t>
            </a:r>
            <a:r>
              <a:rPr lang="es-MX" dirty="0" smtClean="0"/>
              <a:t>a la empresa en que labora </a:t>
            </a:r>
            <a:r>
              <a:rPr lang="es-MX" dirty="0"/>
              <a:t>(gratis).</a:t>
            </a:r>
          </a:p>
          <a:p>
            <a:pPr algn="just"/>
            <a:r>
              <a:rPr lang="es-MX" dirty="0"/>
              <a:t>Fianza </a:t>
            </a:r>
            <a:r>
              <a:rPr lang="es-MX" dirty="0" smtClean="0"/>
              <a:t>tiene requisitos para reclamarla, si no se cumplen, no paga.</a:t>
            </a:r>
            <a:endParaRPr lang="es-MX" dirty="0"/>
          </a:p>
          <a:p>
            <a:endParaRPr lang="es-MX"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Marcador de pie de página 3">
            <a:extLst>
              <a:ext uri="{FF2B5EF4-FFF2-40B4-BE49-F238E27FC236}">
                <a16:creationId xmlns:a16="http://schemas.microsoft.com/office/drawing/2014/main" xmlns="" id="{AC7633B6-0CDB-4A6E-8B1B-9BA17A3A8DAD}"/>
              </a:ext>
            </a:extLst>
          </p:cNvPr>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260766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Régimen Patrimonial del Matrimonio</a:t>
            </a:r>
          </a:p>
        </p:txBody>
      </p:sp>
      <p:sp>
        <p:nvSpPr>
          <p:cNvPr id="3" name="Marcador de contenido 2"/>
          <p:cNvSpPr>
            <a:spLocks noGrp="1"/>
          </p:cNvSpPr>
          <p:nvPr>
            <p:ph idx="1"/>
          </p:nvPr>
        </p:nvSpPr>
        <p:spPr>
          <a:xfrm>
            <a:off x="1451579" y="1502880"/>
            <a:ext cx="9603275" cy="3612591"/>
          </a:xfrm>
        </p:spPr>
        <p:txBody>
          <a:bodyPr>
            <a:normAutofit fontScale="92500" lnSpcReduction="10000"/>
          </a:bodyPr>
          <a:lstStyle/>
          <a:p>
            <a:pPr marL="0" indent="0">
              <a:buNone/>
            </a:pPr>
            <a:endParaRPr lang="es-MX" dirty="0"/>
          </a:p>
          <a:p>
            <a:r>
              <a:rPr lang="es-MX" dirty="0"/>
              <a:t>Capitulaciones </a:t>
            </a:r>
            <a:r>
              <a:rPr lang="es-MX" dirty="0" smtClean="0"/>
              <a:t>Matrimoniales,</a:t>
            </a:r>
          </a:p>
          <a:p>
            <a:r>
              <a:rPr lang="es-MX" dirty="0" smtClean="0"/>
              <a:t> </a:t>
            </a:r>
          </a:p>
          <a:p>
            <a:r>
              <a:rPr lang="es-MX" dirty="0" smtClean="0"/>
              <a:t>Sociedad </a:t>
            </a:r>
            <a:r>
              <a:rPr lang="es-MX" dirty="0"/>
              <a:t>Conyugal</a:t>
            </a:r>
            <a:r>
              <a:rPr lang="es-MX" dirty="0" smtClean="0"/>
              <a:t>.</a:t>
            </a:r>
          </a:p>
          <a:p>
            <a:endParaRPr lang="es-MX" dirty="0"/>
          </a:p>
          <a:p>
            <a:r>
              <a:rPr lang="es-MX" dirty="0" smtClean="0"/>
              <a:t>Separación </a:t>
            </a:r>
            <a:r>
              <a:rPr lang="es-MX" dirty="0"/>
              <a:t>de </a:t>
            </a:r>
            <a:r>
              <a:rPr lang="es-MX" dirty="0" smtClean="0"/>
              <a:t>bienes.</a:t>
            </a:r>
          </a:p>
          <a:p>
            <a:endParaRPr lang="es-MX" dirty="0" smtClean="0"/>
          </a:p>
          <a:p>
            <a:r>
              <a:rPr lang="es-MX" dirty="0" smtClean="0"/>
              <a:t>Sociedad </a:t>
            </a:r>
            <a:r>
              <a:rPr lang="es-MX" dirty="0"/>
              <a:t>legal (la ley suple la voluntad</a:t>
            </a:r>
            <a:r>
              <a:rPr lang="es-MX" dirty="0" smtClean="0"/>
              <a:t>)</a:t>
            </a:r>
          </a:p>
          <a:p>
            <a:endParaRPr lang="es-MX" dirty="0"/>
          </a:p>
          <a:p>
            <a:endParaRPr lang="es-MX"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Imagen 5">
            <a:extLst>
              <a:ext uri="{FF2B5EF4-FFF2-40B4-BE49-F238E27FC236}">
                <a16:creationId xmlns:a16="http://schemas.microsoft.com/office/drawing/2014/main" xmlns="" id="{2EBD3F17-340E-4837-8FF7-4CCBFB8CC640}"/>
              </a:ext>
            </a:extLst>
          </p:cNvPr>
          <p:cNvPicPr>
            <a:picLocks noChangeAspect="1"/>
          </p:cNvPicPr>
          <p:nvPr/>
        </p:nvPicPr>
        <p:blipFill>
          <a:blip r:embed="rId2"/>
          <a:stretch>
            <a:fillRect/>
          </a:stretch>
        </p:blipFill>
        <p:spPr>
          <a:xfrm>
            <a:off x="6907618" y="1889377"/>
            <a:ext cx="5284382" cy="3135571"/>
          </a:xfrm>
          <a:prstGeom prst="rect">
            <a:avLst/>
          </a:prstGeom>
        </p:spPr>
      </p:pic>
      <p:sp>
        <p:nvSpPr>
          <p:cNvPr id="7" name="Marcador de pie de página 6">
            <a:extLst>
              <a:ext uri="{FF2B5EF4-FFF2-40B4-BE49-F238E27FC236}">
                <a16:creationId xmlns:a16="http://schemas.microsoft.com/office/drawing/2014/main" xmlns="" id="{16CAA156-2C79-4B9A-A551-7F662A5AFC67}"/>
              </a:ext>
            </a:extLst>
          </p:cNvPr>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334484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4" name="Marcador de pie de página 3">
            <a:extLst>
              <a:ext uri="{FF2B5EF4-FFF2-40B4-BE49-F238E27FC236}">
                <a16:creationId xmlns:a16="http://schemas.microsoft.com/office/drawing/2014/main" xmlns="" id="{BCD74266-201E-4892-AA1C-7E6373F8E9B8}"/>
              </a:ext>
            </a:extLst>
          </p:cNvPr>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
        <p:nvSpPr>
          <p:cNvPr id="2" name="Título 1"/>
          <p:cNvSpPr>
            <a:spLocks noGrp="1"/>
          </p:cNvSpPr>
          <p:nvPr>
            <p:ph type="title"/>
          </p:nvPr>
        </p:nvSpPr>
        <p:spPr>
          <a:xfrm>
            <a:off x="1451578" y="1029015"/>
            <a:ext cx="9603275" cy="1049235"/>
          </a:xfrm>
        </p:spPr>
        <p:txBody>
          <a:bodyPr/>
          <a:lstStyle/>
          <a:p>
            <a:pPr algn="ctr"/>
            <a:r>
              <a:rPr lang="es-MX" b="1" dirty="0">
                <a:effectLst>
                  <a:outerShdw blurRad="38100" dist="38100" dir="2700000" algn="tl">
                    <a:srgbClr val="000000">
                      <a:alpha val="43137"/>
                    </a:srgbClr>
                  </a:outerShdw>
                </a:effectLst>
              </a:rPr>
              <a:t>Bienvenida</a:t>
            </a:r>
          </a:p>
        </p:txBody>
      </p:sp>
      <p:sp>
        <p:nvSpPr>
          <p:cNvPr id="7" name="Marcador de contenido 6">
            <a:extLst>
              <a:ext uri="{FF2B5EF4-FFF2-40B4-BE49-F238E27FC236}">
                <a16:creationId xmlns:a16="http://schemas.microsoft.com/office/drawing/2014/main" xmlns="" id="{7058A516-FE88-4B31-B512-75A019EBD06F}"/>
              </a:ext>
            </a:extLst>
          </p:cNvPr>
          <p:cNvSpPr>
            <a:spLocks noGrp="1"/>
          </p:cNvSpPr>
          <p:nvPr>
            <p:ph idx="1"/>
          </p:nvPr>
        </p:nvSpPr>
        <p:spPr/>
        <p:txBody>
          <a:bodyPr/>
          <a:lstStyle/>
          <a:p>
            <a:pPr algn="just"/>
            <a:r>
              <a:rPr lang="es-MX" dirty="0"/>
              <a:t>Comentaremos un poco de historia, los requisitos para que proceda, los procedimientos en la CDMX y EDOMEX, el convenio, la liquidación de la Sociedad Conyugal, la pensión alimenticia, la compensación, el derecho de visita y convivencia de padres y demás familiares.</a:t>
            </a:r>
          </a:p>
          <a:p>
            <a:pPr algn="just"/>
            <a:r>
              <a:rPr lang="es-MX" dirty="0" smtClean="0"/>
              <a:t>Por </a:t>
            </a:r>
            <a:r>
              <a:rPr lang="es-MX" dirty="0"/>
              <a:t>último la terminación del concubinato y otras formas de unión de personas</a:t>
            </a:r>
            <a:r>
              <a:rPr lang="es-MX" dirty="0" smtClean="0"/>
              <a:t>.</a:t>
            </a:r>
          </a:p>
          <a:p>
            <a:pPr algn="just"/>
            <a:r>
              <a:rPr lang="es-MX" dirty="0" smtClean="0"/>
              <a:t>Tenemos 32 legislaciones parecidas, pero distintas.</a:t>
            </a:r>
            <a:endParaRPr lang="es-MX" dirty="0"/>
          </a:p>
          <a:p>
            <a:pPr marL="0" indent="0">
              <a:buNone/>
            </a:pPr>
            <a:endParaRPr lang="es-MX" dirty="0"/>
          </a:p>
        </p:txBody>
      </p:sp>
    </p:spTree>
    <p:extLst>
      <p:ext uri="{BB962C8B-B14F-4D97-AF65-F5344CB8AC3E}">
        <p14:creationId xmlns:p14="http://schemas.microsoft.com/office/powerpoint/2010/main" val="854425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b="1" dirty="0">
                <a:effectLst>
                  <a:outerShdw blurRad="38100" dist="38100" dir="2700000" algn="tl">
                    <a:srgbClr val="000000">
                      <a:alpha val="43137"/>
                    </a:srgbClr>
                  </a:outerShdw>
                </a:effectLst>
              </a:rPr>
              <a:t>Disolución-Liquidación de la Sociedad Conyugal</a:t>
            </a:r>
            <a:br>
              <a:rPr lang="es-MX" b="1" dirty="0">
                <a:effectLst>
                  <a:outerShdw blurRad="38100" dist="38100" dir="2700000" algn="tl">
                    <a:srgbClr val="000000">
                      <a:alpha val="43137"/>
                    </a:srgbClr>
                  </a:outerShdw>
                </a:effectLst>
              </a:rPr>
            </a:b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lnSpcReduction="20000"/>
          </a:bodyPr>
          <a:lstStyle/>
          <a:p>
            <a:r>
              <a:rPr lang="es-MX" dirty="0"/>
              <a:t>Capitulaciones matrimoniales.</a:t>
            </a:r>
          </a:p>
          <a:p>
            <a:r>
              <a:rPr lang="es-MX" dirty="0"/>
              <a:t>¿Qué la integra?</a:t>
            </a:r>
          </a:p>
          <a:p>
            <a:r>
              <a:rPr lang="es-MX" dirty="0"/>
              <a:t>¿Quién la administra?</a:t>
            </a:r>
          </a:p>
          <a:p>
            <a:r>
              <a:rPr lang="es-MX" dirty="0" smtClean="0"/>
              <a:t>Es modificable </a:t>
            </a:r>
            <a:r>
              <a:rPr lang="es-MX" dirty="0"/>
              <a:t>durante el matrimonio.</a:t>
            </a:r>
          </a:p>
          <a:p>
            <a:r>
              <a:rPr lang="es-MX" dirty="0"/>
              <a:t>Responsabilidad por mala administración.</a:t>
            </a:r>
          </a:p>
          <a:p>
            <a:r>
              <a:rPr lang="es-MX" dirty="0" smtClean="0"/>
              <a:t>Donaciones sin ISR</a:t>
            </a:r>
            <a:endParaRPr lang="es-MX" dirty="0"/>
          </a:p>
          <a:p>
            <a:r>
              <a:rPr lang="es-MX" dirty="0"/>
              <a:t>Avalúos.</a:t>
            </a:r>
          </a:p>
          <a:p>
            <a:r>
              <a:rPr lang="es-MX" dirty="0"/>
              <a:t>50 y 50.</a:t>
            </a:r>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4" name="Imagen 3">
            <a:extLst>
              <a:ext uri="{FF2B5EF4-FFF2-40B4-BE49-F238E27FC236}">
                <a16:creationId xmlns:a16="http://schemas.microsoft.com/office/drawing/2014/main" xmlns="" id="{87CB6C19-C935-4D42-957E-9F1054A424E9}"/>
              </a:ext>
            </a:extLst>
          </p:cNvPr>
          <p:cNvPicPr>
            <a:picLocks noChangeAspect="1"/>
          </p:cNvPicPr>
          <p:nvPr/>
        </p:nvPicPr>
        <p:blipFill>
          <a:blip r:embed="rId2"/>
          <a:stretch>
            <a:fillRect/>
          </a:stretch>
        </p:blipFill>
        <p:spPr>
          <a:xfrm>
            <a:off x="6795976" y="2469450"/>
            <a:ext cx="3810000" cy="2543175"/>
          </a:xfrm>
          <a:prstGeom prst="rect">
            <a:avLst/>
          </a:prstGeom>
        </p:spPr>
      </p:pic>
      <p:sp>
        <p:nvSpPr>
          <p:cNvPr id="6" name="Marcador de pie de página 5">
            <a:extLst>
              <a:ext uri="{FF2B5EF4-FFF2-40B4-BE49-F238E27FC236}">
                <a16:creationId xmlns:a16="http://schemas.microsoft.com/office/drawing/2014/main" xmlns="" id="{82965C5E-8210-4816-BF65-356B5B47CEC7}"/>
              </a:ext>
            </a:extLst>
          </p:cNvPr>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33537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Compensación </a:t>
            </a:r>
          </a:p>
        </p:txBody>
      </p:sp>
      <p:sp>
        <p:nvSpPr>
          <p:cNvPr id="3" name="Marcador de contenido 2"/>
          <p:cNvSpPr>
            <a:spLocks noGrp="1"/>
          </p:cNvSpPr>
          <p:nvPr>
            <p:ph idx="1"/>
          </p:nvPr>
        </p:nvSpPr>
        <p:spPr/>
        <p:txBody>
          <a:bodyPr>
            <a:normAutofit fontScale="95000"/>
          </a:bodyPr>
          <a:lstStyle/>
          <a:p>
            <a:r>
              <a:rPr lang="es-MX" dirty="0" smtClean="0"/>
              <a:t>Hasta </a:t>
            </a:r>
            <a:r>
              <a:rPr lang="es-MX" dirty="0"/>
              <a:t>el 50% (Ambas entidades </a:t>
            </a:r>
            <a:r>
              <a:rPr lang="es-MX" dirty="0" smtClean="0"/>
              <a:t>la </a:t>
            </a:r>
            <a:r>
              <a:rPr lang="es-MX" dirty="0"/>
              <a:t>prevén).</a:t>
            </a:r>
          </a:p>
          <a:p>
            <a:r>
              <a:rPr lang="es-MX" dirty="0"/>
              <a:t>Diversos casos (Mujer u Hombre).</a:t>
            </a:r>
          </a:p>
          <a:p>
            <a:r>
              <a:rPr lang="es-MX" dirty="0" smtClean="0"/>
              <a:t>Procede de manera general en Separación de Bienes.</a:t>
            </a:r>
          </a:p>
          <a:p>
            <a:r>
              <a:rPr lang="es-MX" dirty="0" smtClean="0"/>
              <a:t>Habrá </a:t>
            </a:r>
            <a:r>
              <a:rPr lang="es-MX" dirty="0"/>
              <a:t>posiblemente que llegar al amparo o revisión para </a:t>
            </a:r>
            <a:r>
              <a:rPr lang="es-MX" dirty="0" smtClean="0"/>
              <a:t>conseguirla </a:t>
            </a:r>
            <a:r>
              <a:rPr lang="es-MX" dirty="0"/>
              <a:t>en sociedad conyugal.</a:t>
            </a:r>
          </a:p>
          <a:p>
            <a:r>
              <a:rPr lang="es-MX" dirty="0" smtClean="0"/>
              <a:t>Suspensión </a:t>
            </a:r>
            <a:r>
              <a:rPr lang="es-MX" dirty="0"/>
              <a:t>de Sociedad conyugal (Antes, el dinero no es tuyo, pensión) </a:t>
            </a:r>
          </a:p>
          <a:p>
            <a:endParaRPr lang="es-MX"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Marcador de pie de página 5">
            <a:extLst>
              <a:ext uri="{FF2B5EF4-FFF2-40B4-BE49-F238E27FC236}">
                <a16:creationId xmlns:a16="http://schemas.microsoft.com/office/drawing/2014/main" xmlns=""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id="{60092C73-5350-4DA1-A2EE-AF7B53A08EE0}"/>
              </a:ext>
            </a:extLst>
          </p:cNvPr>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87753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PROCEDIMIENTOS DE DIVORCIO EN LA CDMX</a:t>
            </a:r>
            <a:endParaRPr lang="es-MX" dirty="0"/>
          </a:p>
        </p:txBody>
      </p:sp>
      <p:sp>
        <p:nvSpPr>
          <p:cNvPr id="3" name="Marcador de contenido 2"/>
          <p:cNvSpPr>
            <a:spLocks noGrp="1"/>
          </p:cNvSpPr>
          <p:nvPr>
            <p:ph idx="1"/>
          </p:nvPr>
        </p:nvSpPr>
        <p:spPr/>
        <p:txBody>
          <a:bodyPr/>
          <a:lstStyle/>
          <a:p>
            <a:pPr algn="just"/>
            <a:r>
              <a:rPr lang="es-MX" dirty="0"/>
              <a:t>Si ambos están de acuerdo en todo, el juez los cita a una audiencia.</a:t>
            </a:r>
          </a:p>
          <a:p>
            <a:pPr algn="just"/>
            <a:r>
              <a:rPr lang="es-MX" dirty="0"/>
              <a:t>En la audiencia, si el juez determina que el convenio está ajustado a derecho y las partes ratifican el contenido y firma de la demanda, se dicta sentencia aprobando el convenio y decretando el divorcio. </a:t>
            </a:r>
          </a:p>
          <a:p>
            <a:pPr algn="just"/>
            <a:r>
              <a:rPr lang="es-MX" dirty="0"/>
              <a:t>Si el juez no está de acuerdo con el convenio, las partes los pueden modificar para lograr su aprobación. </a:t>
            </a:r>
          </a:p>
          <a:p>
            <a:pPr algn="just"/>
            <a:r>
              <a:rPr lang="es-MX" dirty="0"/>
              <a:t>Si no lo modifican, el juez no lo aprueba </a:t>
            </a:r>
            <a:r>
              <a:rPr lang="es-MX" dirty="0" smtClean="0"/>
              <a:t>o lo hace de manera parcial y </a:t>
            </a:r>
            <a:r>
              <a:rPr lang="es-MX" dirty="0"/>
              <a:t>los deja en libertad para que procedan como consideren. Dicta sentencia decretando el divorcio. </a:t>
            </a:r>
          </a:p>
        </p:txBody>
      </p:sp>
      <p:sp>
        <p:nvSpPr>
          <p:cNvPr id="4" name="Marcador de pie de página 3"/>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90257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PROCEDIMIENTOS DE DIVORCIO EN LA CDMX</a:t>
            </a:r>
            <a:endParaRPr lang="es-MX" dirty="0"/>
          </a:p>
        </p:txBody>
      </p:sp>
      <p:sp>
        <p:nvSpPr>
          <p:cNvPr id="3" name="Marcador de contenido 2"/>
          <p:cNvSpPr>
            <a:spLocks noGrp="1"/>
          </p:cNvSpPr>
          <p:nvPr>
            <p:ph idx="1"/>
          </p:nvPr>
        </p:nvSpPr>
        <p:spPr/>
        <p:txBody>
          <a:bodyPr>
            <a:normAutofit fontScale="92500"/>
          </a:bodyPr>
          <a:lstStyle/>
          <a:p>
            <a:pPr algn="just"/>
            <a:r>
              <a:rPr lang="es-MX" dirty="0"/>
              <a:t>Si la demanda la presenta sólo uno, el juez la admite en la que se propone un convenio de divorcio y ordena el emplazamiento.</a:t>
            </a:r>
          </a:p>
          <a:p>
            <a:pPr algn="just"/>
            <a:r>
              <a:rPr lang="es-MX" dirty="0"/>
              <a:t>Contestada la demanda, se puede aceptar la propuesta en su integridad, de manera parcial o proponiendo otro. El juez los cita a una audiencia para tratar de lograr un convenio. </a:t>
            </a:r>
          </a:p>
          <a:p>
            <a:pPr algn="just"/>
            <a:r>
              <a:rPr lang="es-MX" dirty="0"/>
              <a:t>De lograrse, se aprueba el convenio y se decreta el divorcio.</a:t>
            </a:r>
          </a:p>
          <a:p>
            <a:pPr algn="just"/>
            <a:r>
              <a:rPr lang="es-MX" dirty="0"/>
              <a:t>En caso contrario, sentencia el divorcio, aprueba la parte del convenio en que estuvieron de acuerdo y los deja en libertad para que demanden en uno o varios juicio especiales aquellos puntos en que no lograron un acuerdo. </a:t>
            </a:r>
          </a:p>
        </p:txBody>
      </p:sp>
      <p:sp>
        <p:nvSpPr>
          <p:cNvPr id="4" name="Marcador de pie de página 3"/>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13822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TIPOS DE </a:t>
            </a:r>
            <a:r>
              <a:rPr lang="es-MX" b="1" dirty="0" smtClean="0">
                <a:effectLst>
                  <a:outerShdw blurRad="38100" dist="38100" dir="2700000" algn="tl">
                    <a:srgbClr val="000000">
                      <a:alpha val="43137"/>
                    </a:srgbClr>
                  </a:outerShdw>
                </a:effectLst>
              </a:rPr>
              <a:t>DIVORCIO </a:t>
            </a:r>
            <a:r>
              <a:rPr lang="es-MX" b="1" dirty="0" err="1" smtClean="0">
                <a:effectLst>
                  <a:outerShdw blurRad="38100" dist="38100" dir="2700000" algn="tl">
                    <a:srgbClr val="000000">
                      <a:alpha val="43137"/>
                    </a:srgbClr>
                  </a:outerShdw>
                </a:effectLst>
              </a:rPr>
              <a:t>edomex</a:t>
            </a:r>
            <a:endParaRPr lang="es-MX" dirty="0"/>
          </a:p>
        </p:txBody>
      </p:sp>
      <p:sp>
        <p:nvSpPr>
          <p:cNvPr id="3" name="Marcador de contenido 2"/>
          <p:cNvSpPr>
            <a:spLocks noGrp="1"/>
          </p:cNvSpPr>
          <p:nvPr>
            <p:ph idx="1"/>
          </p:nvPr>
        </p:nvSpPr>
        <p:spPr/>
        <p:txBody>
          <a:bodyPr/>
          <a:lstStyle/>
          <a:p>
            <a:endParaRPr lang="es-MX" dirty="0" smtClean="0"/>
          </a:p>
          <a:p>
            <a:r>
              <a:rPr lang="es-MX" dirty="0" smtClean="0"/>
              <a:t>El </a:t>
            </a:r>
            <a:r>
              <a:rPr lang="es-MX" dirty="0"/>
              <a:t>EDOMEX, regula el Divorcio </a:t>
            </a:r>
            <a:r>
              <a:rPr lang="es-MX" dirty="0" smtClean="0"/>
              <a:t>Por Mutuo </a:t>
            </a:r>
            <a:r>
              <a:rPr lang="es-MX" dirty="0" smtClean="0"/>
              <a:t>Consentimiento.</a:t>
            </a:r>
          </a:p>
          <a:p>
            <a:r>
              <a:rPr lang="es-MX" dirty="0" err="1" smtClean="0"/>
              <a:t>I</a:t>
            </a:r>
            <a:r>
              <a:rPr lang="es-MX" dirty="0" err="1" smtClean="0"/>
              <a:t>ncausado</a:t>
            </a:r>
            <a:r>
              <a:rPr lang="es-MX" dirty="0" smtClean="0"/>
              <a:t>.</a:t>
            </a:r>
          </a:p>
          <a:p>
            <a:r>
              <a:rPr lang="es-MX" dirty="0" smtClean="0"/>
              <a:t> Administrativo </a:t>
            </a:r>
            <a:r>
              <a:rPr lang="es-MX" dirty="0"/>
              <a:t>y </a:t>
            </a:r>
            <a:endParaRPr lang="es-MX" dirty="0" smtClean="0"/>
          </a:p>
          <a:p>
            <a:r>
              <a:rPr lang="es-MX" dirty="0" smtClean="0"/>
              <a:t>Notarial</a:t>
            </a:r>
            <a:r>
              <a:rPr lang="es-MX" dirty="0" smtClean="0"/>
              <a:t>.</a:t>
            </a:r>
          </a:p>
          <a:p>
            <a:pPr marL="0" indent="0">
              <a:buNone/>
            </a:pPr>
            <a:r>
              <a:rPr lang="es-MX" dirty="0" smtClean="0"/>
              <a:t> </a:t>
            </a:r>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88464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PROCEDIMIENTOS DE DIVORCIO EN EL ESTADO DE MÉXICO</a:t>
            </a:r>
          </a:p>
        </p:txBody>
      </p:sp>
      <p:sp>
        <p:nvSpPr>
          <p:cNvPr id="3" name="Marcador de contenido 2"/>
          <p:cNvSpPr>
            <a:spLocks noGrp="1"/>
          </p:cNvSpPr>
          <p:nvPr>
            <p:ph idx="1"/>
          </p:nvPr>
        </p:nvSpPr>
        <p:spPr>
          <a:xfrm>
            <a:off x="1451579" y="1853754"/>
            <a:ext cx="9603275" cy="4121744"/>
          </a:xfrm>
        </p:spPr>
        <p:txBody>
          <a:bodyPr>
            <a:normAutofit fontScale="25000" lnSpcReduction="20000"/>
          </a:bodyPr>
          <a:lstStyle/>
          <a:p>
            <a:pPr algn="just"/>
            <a:r>
              <a:rPr lang="es-MX" sz="6400" b="1" dirty="0"/>
              <a:t>Divorcio Por Mutuo Consentimiento:</a:t>
            </a:r>
          </a:p>
          <a:p>
            <a:pPr algn="just">
              <a:buFont typeface="Wingdings" panose="05000000000000000000" pitchFamily="2" charset="2"/>
              <a:buChar char="Ø"/>
            </a:pPr>
            <a:r>
              <a:rPr lang="es-MX" sz="6400" dirty="0"/>
              <a:t>Se admite, cita a los cónyuges para la Audiencia de Avenencia, indica lo que considere que debe modificarse del convenio a más tardar en la Audiencia.</a:t>
            </a:r>
          </a:p>
          <a:p>
            <a:pPr algn="just">
              <a:buFont typeface="Wingdings" panose="05000000000000000000" pitchFamily="2" charset="2"/>
              <a:buChar char="Ø"/>
            </a:pPr>
            <a:r>
              <a:rPr lang="es-MX" sz="6400" dirty="0" smtClean="0"/>
              <a:t>En la  Audiencia</a:t>
            </a:r>
            <a:r>
              <a:rPr lang="es-MX" sz="6400" dirty="0"/>
              <a:t>, </a:t>
            </a:r>
            <a:r>
              <a:rPr lang="es-MX" sz="6400" dirty="0" smtClean="0"/>
              <a:t>se intenta avenir, se analiza </a:t>
            </a:r>
            <a:r>
              <a:rPr lang="es-MX" sz="6400" dirty="0"/>
              <a:t>que el convenio este ajustado a </a:t>
            </a:r>
            <a:r>
              <a:rPr lang="es-MX" sz="6400" dirty="0" smtClean="0"/>
              <a:t>derecho, y de serlo, se aprueba y se dicta sentencia declarando el divorcio, en caso de no ajustar el convenio no se decreta el divorcio. </a:t>
            </a:r>
          </a:p>
          <a:p>
            <a:pPr marL="0" indent="0" algn="just"/>
            <a:r>
              <a:rPr lang="es-MX" sz="6400" b="1" dirty="0" smtClean="0"/>
              <a:t> </a:t>
            </a:r>
            <a:r>
              <a:rPr lang="es-MX" sz="6400" b="1" dirty="0"/>
              <a:t>Divorcio </a:t>
            </a:r>
            <a:r>
              <a:rPr lang="es-MX" sz="6400" b="1" dirty="0" err="1"/>
              <a:t>Incausado</a:t>
            </a:r>
            <a:r>
              <a:rPr lang="es-MX" sz="6400" dirty="0"/>
              <a:t>:</a:t>
            </a:r>
          </a:p>
          <a:p>
            <a:pPr algn="just">
              <a:buFont typeface="Wingdings" panose="05000000000000000000" pitchFamily="2" charset="2"/>
              <a:buChar char="Ø"/>
            </a:pPr>
            <a:r>
              <a:rPr lang="es-MX" sz="6400" dirty="0" smtClean="0"/>
              <a:t>Se admite </a:t>
            </a:r>
            <a:r>
              <a:rPr lang="es-MX" sz="6400" dirty="0"/>
              <a:t>y </a:t>
            </a:r>
            <a:r>
              <a:rPr lang="es-MX" sz="6400" dirty="0" smtClean="0"/>
              <a:t>se señala </a:t>
            </a:r>
            <a:r>
              <a:rPr lang="es-MX" sz="6400" dirty="0"/>
              <a:t>fecha para una audiencia de Avenencia.</a:t>
            </a:r>
          </a:p>
          <a:p>
            <a:pPr algn="just">
              <a:buFont typeface="Wingdings" panose="05000000000000000000" pitchFamily="2" charset="2"/>
              <a:buChar char="Ø"/>
            </a:pPr>
            <a:r>
              <a:rPr lang="es-MX" sz="6400" dirty="0"/>
              <a:t>En la audiencia si no se logra una reconciliación, </a:t>
            </a:r>
            <a:r>
              <a:rPr lang="es-MX" sz="6400" dirty="0" smtClean="0"/>
              <a:t>se citará </a:t>
            </a:r>
            <a:r>
              <a:rPr lang="es-MX" sz="6400" dirty="0"/>
              <a:t>a una segunda audiencia con el mismo propósito, de no lograrse una conciliación continuará con la audiencia y escuchará a las partes sobre el convenio.</a:t>
            </a:r>
          </a:p>
          <a:p>
            <a:pPr algn="just">
              <a:buFont typeface="Wingdings" panose="05000000000000000000" pitchFamily="2" charset="2"/>
              <a:buChar char="Ø"/>
            </a:pPr>
            <a:r>
              <a:rPr lang="es-MX" sz="6400" dirty="0"/>
              <a:t> De llegar a un acuerdo se aprueba el convenio sobre los puntos que haya consenso.</a:t>
            </a:r>
          </a:p>
          <a:p>
            <a:pPr algn="just">
              <a:buFont typeface="Wingdings" panose="05000000000000000000" pitchFamily="2" charset="2"/>
              <a:buChar char="Ø"/>
            </a:pPr>
            <a:r>
              <a:rPr lang="es-MX" sz="6400" dirty="0"/>
              <a:t>Se decreta el divorcio</a:t>
            </a:r>
            <a:r>
              <a:rPr lang="es-MX" sz="6400" dirty="0" smtClean="0"/>
              <a:t>.</a:t>
            </a:r>
          </a:p>
          <a:p>
            <a:pPr algn="just">
              <a:buFont typeface="Wingdings" panose="05000000000000000000" pitchFamily="2" charset="2"/>
              <a:buChar char="Ø"/>
            </a:pPr>
            <a:r>
              <a:rPr lang="es-MX" sz="6400" dirty="0" smtClean="0"/>
              <a:t>Se inicia un nuevo juicio para resolver los puntos no convenidos</a:t>
            </a:r>
          </a:p>
          <a:p>
            <a:pPr algn="just">
              <a:buFont typeface="Wingdings" panose="05000000000000000000" pitchFamily="2" charset="2"/>
              <a:buChar char="Ø"/>
            </a:pPr>
            <a:endParaRPr lang="es-MX" sz="6400" dirty="0"/>
          </a:p>
          <a:p>
            <a:pPr>
              <a:buFont typeface="Wingdings" panose="05000000000000000000" pitchFamily="2" charset="2"/>
              <a:buChar char="Ø"/>
            </a:pPr>
            <a:endParaRPr lang="es-MX" sz="2400" dirty="0"/>
          </a:p>
          <a:p>
            <a:pPr marL="0" indent="0">
              <a:buNone/>
            </a:pPr>
            <a:r>
              <a:rPr lang="es-MX" sz="2400" dirty="0"/>
              <a:t> </a:t>
            </a:r>
          </a:p>
          <a:p>
            <a:pPr marL="0" indent="2163763"/>
            <a:endParaRPr lang="es-MX" sz="2400" dirty="0"/>
          </a:p>
        </p:txBody>
      </p:sp>
      <p:sp>
        <p:nvSpPr>
          <p:cNvPr id="7" name="Marcador de pie de página 6">
            <a:extLst>
              <a:ext uri="{FF2B5EF4-FFF2-40B4-BE49-F238E27FC236}">
                <a16:creationId xmlns:a16="http://schemas.microsoft.com/office/drawing/2014/main" xmlns="" id="{1FA93181-CE06-443B-B65F-BA29FFB945BA}"/>
              </a:ext>
            </a:extLst>
          </p:cNvPr>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940335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DIVORCIO ADMINISTRATIVO </a:t>
            </a:r>
            <a:r>
              <a:rPr lang="es-MX" b="1" dirty="0" smtClean="0"/>
              <a:t>EDOMEX</a:t>
            </a:r>
            <a:endParaRPr lang="es-MX" b="1" dirty="0"/>
          </a:p>
        </p:txBody>
      </p:sp>
      <p:sp>
        <p:nvSpPr>
          <p:cNvPr id="3" name="Marcador de contenido 2"/>
          <p:cNvSpPr>
            <a:spLocks noGrp="1"/>
          </p:cNvSpPr>
          <p:nvPr>
            <p:ph idx="1"/>
          </p:nvPr>
        </p:nvSpPr>
        <p:spPr/>
        <p:txBody>
          <a:bodyPr/>
          <a:lstStyle/>
          <a:p>
            <a:endParaRPr lang="es-MX" dirty="0" smtClean="0"/>
          </a:p>
          <a:p>
            <a:r>
              <a:rPr lang="es-MX" dirty="0" smtClean="0"/>
              <a:t>Solo </a:t>
            </a:r>
            <a:r>
              <a:rPr lang="es-MX" dirty="0" smtClean="0"/>
              <a:t>presentarse en la oficina de registro civil para pedir la solicitud y pedir cita para el divorcio.</a:t>
            </a:r>
          </a:p>
          <a:p>
            <a:r>
              <a:rPr lang="es-MX" dirty="0" smtClean="0"/>
              <a:t>Presentarse de manera personal no por apoderado.</a:t>
            </a:r>
          </a:p>
          <a:p>
            <a:r>
              <a:rPr lang="es-MX" dirty="0" smtClean="0"/>
              <a:t>Pagar los derechos correspondientes.</a:t>
            </a:r>
          </a:p>
          <a:p>
            <a:r>
              <a:rPr lang="es-MX" dirty="0" smtClean="0"/>
              <a:t>Revisar el acta antes de firmar. </a:t>
            </a:r>
          </a:p>
          <a:p>
            <a:endParaRPr lang="es-MX" dirty="0" smtClean="0"/>
          </a:p>
          <a:p>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890461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DIVORCIO </a:t>
            </a:r>
            <a:r>
              <a:rPr lang="es-MX" b="1" dirty="0" smtClean="0"/>
              <a:t>notarial </a:t>
            </a:r>
            <a:r>
              <a:rPr lang="es-MX" b="1" dirty="0"/>
              <a:t>EDOMEX.</a:t>
            </a:r>
            <a:endParaRPr lang="es-MX" dirty="0"/>
          </a:p>
        </p:txBody>
      </p:sp>
      <p:sp>
        <p:nvSpPr>
          <p:cNvPr id="3" name="Marcador de contenido 2"/>
          <p:cNvSpPr>
            <a:spLocks noGrp="1"/>
          </p:cNvSpPr>
          <p:nvPr>
            <p:ph idx="1"/>
          </p:nvPr>
        </p:nvSpPr>
        <p:spPr/>
        <p:txBody>
          <a:bodyPr/>
          <a:lstStyle/>
          <a:p>
            <a:r>
              <a:rPr lang="es-MX" dirty="0" smtClean="0"/>
              <a:t>Celebrar un convenio </a:t>
            </a:r>
          </a:p>
          <a:p>
            <a:r>
              <a:rPr lang="es-MX" dirty="0" smtClean="0"/>
              <a:t>Sociedad Conyugal</a:t>
            </a:r>
          </a:p>
          <a:p>
            <a:pPr indent="1565275"/>
            <a:r>
              <a:rPr lang="es-MX" dirty="0" smtClean="0"/>
              <a:t>Terminación </a:t>
            </a:r>
          </a:p>
          <a:p>
            <a:pPr indent="1565275"/>
            <a:r>
              <a:rPr lang="es-MX" dirty="0" smtClean="0"/>
              <a:t>Partición </a:t>
            </a:r>
          </a:p>
          <a:p>
            <a:pPr indent="1565275"/>
            <a:r>
              <a:rPr lang="es-MX" dirty="0" smtClean="0"/>
              <a:t>Liquidación </a:t>
            </a:r>
          </a:p>
          <a:p>
            <a:pPr indent="1565275"/>
            <a:r>
              <a:rPr lang="es-MX" dirty="0" smtClean="0"/>
              <a:t>ALIMENTOS </a:t>
            </a:r>
          </a:p>
          <a:p>
            <a:r>
              <a:rPr lang="es-MX" dirty="0" smtClean="0"/>
              <a:t>Separación de Bienes COMPENSACIÓN  Y ALIMENTOS </a:t>
            </a:r>
          </a:p>
          <a:p>
            <a:pPr indent="1565275"/>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93605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MEDIDAS PROVISIONALES en el divorcio contencioso</a:t>
            </a:r>
            <a:endParaRPr lang="es-MX" b="1" dirty="0"/>
          </a:p>
        </p:txBody>
      </p:sp>
      <p:sp>
        <p:nvSpPr>
          <p:cNvPr id="3" name="Marcador de contenido 2"/>
          <p:cNvSpPr>
            <a:spLocks noGrp="1"/>
          </p:cNvSpPr>
          <p:nvPr>
            <p:ph idx="1"/>
          </p:nvPr>
        </p:nvSpPr>
        <p:spPr/>
        <p:txBody>
          <a:bodyPr/>
          <a:lstStyle/>
          <a:p>
            <a:r>
              <a:rPr lang="es-MX" dirty="0" smtClean="0"/>
              <a:t>El juez puede ordenar diversas medidas provisionales para salvaguardar la integridad física, psicológica y económica de las partes y/o sus hijos, como son la separación, el pago de alimentos,  la inscripción de la demanda en el registro público, la prohibición para acercarse a determinados lugares, que las visita se hagan en un centro de convivencia, teniendo en cuenta el interés superior de los menores y juzgar con perspectiva de género. </a:t>
            </a:r>
          </a:p>
          <a:p>
            <a:r>
              <a:rPr lang="es-MX" dirty="0" smtClean="0"/>
              <a:t>Debe darse al juez toda la información, como es por ejemplo relatarle los hechos violentos, una relación de gastos, así como elementos para probarlo. </a:t>
            </a:r>
          </a:p>
          <a:p>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62137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PROBLEMAS GRAVES</a:t>
            </a:r>
            <a:endParaRPr lang="es-MX" b="1" dirty="0"/>
          </a:p>
        </p:txBody>
      </p:sp>
      <p:sp>
        <p:nvSpPr>
          <p:cNvPr id="3" name="Marcador de contenido 2"/>
          <p:cNvSpPr>
            <a:spLocks noGrp="1"/>
          </p:cNvSpPr>
          <p:nvPr>
            <p:ph idx="1"/>
          </p:nvPr>
        </p:nvSpPr>
        <p:spPr/>
        <p:txBody>
          <a:bodyPr>
            <a:normAutofit fontScale="92500" lnSpcReduction="10000"/>
          </a:bodyPr>
          <a:lstStyle/>
          <a:p>
            <a:r>
              <a:rPr lang="es-MX" dirty="0" smtClean="0"/>
              <a:t>Delitos </a:t>
            </a:r>
          </a:p>
          <a:p>
            <a:r>
              <a:rPr lang="es-MX" dirty="0" smtClean="0"/>
              <a:t>No pagar la pensión.</a:t>
            </a:r>
          </a:p>
          <a:p>
            <a:r>
              <a:rPr lang="es-MX" dirty="0" smtClean="0"/>
              <a:t>Dar información falsa sobre bienes o ingresos.</a:t>
            </a:r>
          </a:p>
          <a:p>
            <a:r>
              <a:rPr lang="es-MX" dirty="0" smtClean="0"/>
              <a:t>Dar información falsa sobre salarios.</a:t>
            </a:r>
          </a:p>
          <a:p>
            <a:r>
              <a:rPr lang="es-MX" dirty="0" smtClean="0"/>
              <a:t>Impedir el derecho de visitas y convivencia.</a:t>
            </a:r>
          </a:p>
          <a:p>
            <a:r>
              <a:rPr lang="es-MX" dirty="0" smtClean="0"/>
              <a:t>Pérdida o suspensión de la patria potestad.</a:t>
            </a:r>
          </a:p>
          <a:p>
            <a:r>
              <a:rPr lang="es-MX" dirty="0" smtClean="0"/>
              <a:t>Inscripción en el registro de deudores alimentarios morosos, se relaciona con RPP y Buro de Crédito</a:t>
            </a:r>
          </a:p>
          <a:p>
            <a:endParaRPr lang="es-MX" dirty="0" smtClean="0"/>
          </a:p>
          <a:p>
            <a:endParaRPr lang="es-MX" dirty="0" smtClean="0"/>
          </a:p>
          <a:p>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61128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1A014A-651E-4E6A-ABDB-74213DD5D2CC}"/>
              </a:ext>
            </a:extLst>
          </p:cNvPr>
          <p:cNvSpPr>
            <a:spLocks noGrp="1"/>
          </p:cNvSpPr>
          <p:nvPr>
            <p:ph type="title"/>
          </p:nvPr>
        </p:nvSpPr>
        <p:spPr>
          <a:xfrm>
            <a:off x="1451578" y="966497"/>
            <a:ext cx="9603275" cy="1049235"/>
          </a:xfrm>
        </p:spPr>
        <p:txBody>
          <a:bodyPr/>
          <a:lstStyle/>
          <a:p>
            <a:pPr algn="ctr"/>
            <a:r>
              <a:rPr lang="es-MX" dirty="0"/>
              <a:t>¿Por qué Divorciarme?</a:t>
            </a:r>
          </a:p>
        </p:txBody>
      </p:sp>
      <p:sp>
        <p:nvSpPr>
          <p:cNvPr id="3" name="Marcador de contenido 2">
            <a:extLst>
              <a:ext uri="{FF2B5EF4-FFF2-40B4-BE49-F238E27FC236}">
                <a16:creationId xmlns:a16="http://schemas.microsoft.com/office/drawing/2014/main" xmlns="" id="{239D6A66-E3E1-4A0B-ACE2-52139880D793}"/>
              </a:ext>
            </a:extLst>
          </p:cNvPr>
          <p:cNvSpPr>
            <a:spLocks noGrp="1"/>
          </p:cNvSpPr>
          <p:nvPr>
            <p:ph idx="1"/>
          </p:nvPr>
        </p:nvSpPr>
        <p:spPr/>
        <p:txBody>
          <a:bodyPr/>
          <a:lstStyle/>
          <a:p>
            <a:r>
              <a:rPr lang="es-MX" dirty="0"/>
              <a:t>¿El matrimonio conlleva problemas?</a:t>
            </a:r>
          </a:p>
          <a:p>
            <a:r>
              <a:rPr lang="es-MX" dirty="0" smtClean="0"/>
              <a:t>¿</a:t>
            </a:r>
            <a:r>
              <a:rPr lang="es-MX" dirty="0"/>
              <a:t>El divorcio es la primera </a:t>
            </a:r>
            <a:r>
              <a:rPr lang="es-MX" dirty="0" smtClean="0"/>
              <a:t>opción</a:t>
            </a:r>
            <a:r>
              <a:rPr lang="es-MX" dirty="0"/>
              <a:t>?</a:t>
            </a:r>
          </a:p>
          <a:p>
            <a:r>
              <a:rPr lang="es-MX" dirty="0" smtClean="0"/>
              <a:t>Violencia </a:t>
            </a:r>
            <a:r>
              <a:rPr lang="es-MX" dirty="0"/>
              <a:t>familiar, física, económica y psicológica.</a:t>
            </a:r>
          </a:p>
          <a:p>
            <a:r>
              <a:rPr lang="es-MX" dirty="0" smtClean="0"/>
              <a:t>Divorciándome , ¿se </a:t>
            </a:r>
            <a:r>
              <a:rPr lang="es-MX" dirty="0"/>
              <a:t>acabaron los </a:t>
            </a:r>
            <a:r>
              <a:rPr lang="es-MX" dirty="0" smtClean="0"/>
              <a:t>problemas?</a:t>
            </a:r>
          </a:p>
          <a:p>
            <a:r>
              <a:rPr lang="es-MX" dirty="0" smtClean="0"/>
              <a:t>Conservaré mi nivel económico y social</a:t>
            </a:r>
          </a:p>
          <a:p>
            <a:r>
              <a:rPr lang="es-MX" dirty="0" smtClean="0"/>
              <a:t>Se afectará a mis hijos y el resto de la familia</a:t>
            </a:r>
            <a:endParaRPr lang="es-MX" dirty="0"/>
          </a:p>
          <a:p>
            <a:endParaRPr lang="es-MX" dirty="0"/>
          </a:p>
        </p:txBody>
      </p:sp>
      <p:sp>
        <p:nvSpPr>
          <p:cNvPr id="4" name="Marcador de pie de página 3">
            <a:extLst>
              <a:ext uri="{FF2B5EF4-FFF2-40B4-BE49-F238E27FC236}">
                <a16:creationId xmlns:a16="http://schemas.microsoft.com/office/drawing/2014/main" xmlns="" id="{C092F6EC-C282-4848-A266-ED63F856FA30}"/>
              </a:ext>
            </a:extLst>
          </p:cNvPr>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
        <p:nvSpPr>
          <p:cNvPr id="5" name="Marcador de número de diapositiva 4">
            <a:extLst>
              <a:ext uri="{FF2B5EF4-FFF2-40B4-BE49-F238E27FC236}">
                <a16:creationId xmlns:a16="http://schemas.microsoft.com/office/drawing/2014/main" xmlns="" id="{F0D4E423-6657-4E36-AFDE-7E172CB0850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755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OTROS TIPOS DE UNIONES DE PERSONAS</a:t>
            </a:r>
          </a:p>
        </p:txBody>
      </p:sp>
      <p:sp>
        <p:nvSpPr>
          <p:cNvPr id="3" name="Marcador de contenido 2"/>
          <p:cNvSpPr>
            <a:spLocks noGrp="1"/>
          </p:cNvSpPr>
          <p:nvPr>
            <p:ph idx="1"/>
          </p:nvPr>
        </p:nvSpPr>
        <p:spPr>
          <a:xfrm>
            <a:off x="1451579" y="1853754"/>
            <a:ext cx="9712607" cy="4036683"/>
          </a:xfrm>
        </p:spPr>
        <p:txBody>
          <a:bodyPr>
            <a:normAutofit fontScale="92500" lnSpcReduction="10000"/>
          </a:bodyPr>
          <a:lstStyle/>
          <a:p>
            <a:pPr marL="0" indent="0">
              <a:buNone/>
            </a:pPr>
            <a:r>
              <a:rPr lang="es-MX" b="1" dirty="0" smtClean="0"/>
              <a:t>Concubinato :</a:t>
            </a:r>
            <a:endParaRPr lang="es-MX" b="1" dirty="0" smtClean="0"/>
          </a:p>
          <a:p>
            <a:pPr>
              <a:buFont typeface="Courier New" panose="02070309020205020404" pitchFamily="49" charset="0"/>
              <a:buChar char="o"/>
            </a:pPr>
            <a:r>
              <a:rPr lang="es-MX" dirty="0" smtClean="0"/>
              <a:t>No existe un régimen patrimonial </a:t>
            </a:r>
          </a:p>
          <a:p>
            <a:pPr>
              <a:buFont typeface="Courier New" panose="02070309020205020404" pitchFamily="49" charset="0"/>
              <a:buChar char="o"/>
            </a:pPr>
            <a:r>
              <a:rPr lang="es-MX" dirty="0" smtClean="0"/>
              <a:t>Se </a:t>
            </a:r>
            <a:r>
              <a:rPr lang="es-MX" dirty="0" smtClean="0"/>
              <a:t>tienen básicamente los mismos derechos y obligaciones en divorcio. </a:t>
            </a:r>
          </a:p>
          <a:p>
            <a:pPr>
              <a:buFont typeface="Courier New" panose="02070309020205020404" pitchFamily="49" charset="0"/>
              <a:buChar char="o"/>
            </a:pPr>
            <a:r>
              <a:rPr lang="es-MX" dirty="0" smtClean="0"/>
              <a:t>Se recomienda hacer un convenio en los mismos términos del divorcio, y solicitar al juez su aprobación, para que sea considerado como sentencia. </a:t>
            </a:r>
            <a:endParaRPr lang="es-MX" dirty="0"/>
          </a:p>
          <a:p>
            <a:pPr>
              <a:buFont typeface="Courier New" panose="02070309020205020404" pitchFamily="49" charset="0"/>
              <a:buChar char="o"/>
            </a:pPr>
            <a:r>
              <a:rPr lang="es-MX" dirty="0"/>
              <a:t>Se puede registrar en el Registro Civil, tanto la unión como la separación.</a:t>
            </a:r>
          </a:p>
          <a:p>
            <a:pPr marL="0" indent="0">
              <a:buNone/>
            </a:pPr>
            <a:r>
              <a:rPr lang="es-MX" b="1" dirty="0" smtClean="0"/>
              <a:t>Sociedad </a:t>
            </a:r>
            <a:r>
              <a:rPr lang="es-MX" b="1" dirty="0"/>
              <a:t>de Convivencia:</a:t>
            </a:r>
          </a:p>
          <a:p>
            <a:pPr>
              <a:buFont typeface="Courier New" panose="02070309020205020404" pitchFamily="49" charset="0"/>
              <a:buChar char="o"/>
            </a:pPr>
            <a:r>
              <a:rPr lang="es-MX" dirty="0" smtClean="0"/>
              <a:t>Alimentos </a:t>
            </a:r>
            <a:r>
              <a:rPr lang="es-MX" dirty="0"/>
              <a:t>la mitad del tiempo que duró la relación.</a:t>
            </a:r>
          </a:p>
          <a:p>
            <a:pPr>
              <a:buFont typeface="Courier New" panose="02070309020205020404" pitchFamily="49" charset="0"/>
              <a:buChar char="o"/>
            </a:pPr>
            <a:r>
              <a:rPr lang="es-MX" dirty="0"/>
              <a:t>Se puede convertir en concubinato, si se llenan los requisitos que cada estado establece.</a:t>
            </a:r>
          </a:p>
          <a:p>
            <a:pPr marL="0" indent="0"/>
            <a:endParaRPr lang="es-MX"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Marcador de pie de página 5">
            <a:extLst>
              <a:ext uri="{FF2B5EF4-FFF2-40B4-BE49-F238E27FC236}">
                <a16:creationId xmlns:a16="http://schemas.microsoft.com/office/drawing/2014/main" xmlns="" id="{3265CF2A-DDB5-4A51-ABC0-2C9516073B98}"/>
              </a:ext>
            </a:extLst>
          </p:cNvPr>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Tree>
    <p:extLst>
      <p:ext uri="{BB962C8B-B14F-4D97-AF65-F5344CB8AC3E}">
        <p14:creationId xmlns:p14="http://schemas.microsoft.com/office/powerpoint/2010/main" val="6125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OTROS TIPOS DE UNIONES DE PERSONAS</a:t>
            </a:r>
            <a:endParaRPr lang="es-MX" dirty="0"/>
          </a:p>
        </p:txBody>
      </p:sp>
      <p:sp>
        <p:nvSpPr>
          <p:cNvPr id="3" name="Marcador de contenido 2"/>
          <p:cNvSpPr>
            <a:spLocks noGrp="1"/>
          </p:cNvSpPr>
          <p:nvPr>
            <p:ph idx="1"/>
          </p:nvPr>
        </p:nvSpPr>
        <p:spPr/>
        <p:txBody>
          <a:bodyPr/>
          <a:lstStyle/>
          <a:p>
            <a:pPr marL="0" indent="0">
              <a:buNone/>
            </a:pPr>
            <a:endParaRPr lang="es-MX" dirty="0"/>
          </a:p>
          <a:p>
            <a:pPr marL="0" indent="0">
              <a:buNone/>
            </a:pPr>
            <a:r>
              <a:rPr lang="es-MX" b="1" dirty="0"/>
              <a:t>Unión Libre:</a:t>
            </a:r>
          </a:p>
          <a:p>
            <a:pPr>
              <a:buFont typeface="Courier New" panose="02070309020205020404" pitchFamily="49" charset="0"/>
              <a:buChar char="o"/>
            </a:pPr>
            <a:r>
              <a:rPr lang="es-MX" dirty="0"/>
              <a:t>Sin derechos. </a:t>
            </a:r>
          </a:p>
          <a:p>
            <a:pPr>
              <a:buFont typeface="Courier New" panose="02070309020205020404" pitchFamily="49" charset="0"/>
              <a:buChar char="o"/>
            </a:pPr>
            <a:r>
              <a:rPr lang="es-MX" dirty="0"/>
              <a:t>Se puede convertir en </a:t>
            </a:r>
            <a:r>
              <a:rPr lang="es-MX" dirty="0" smtClean="0"/>
              <a:t>concubinato, si se llenan los requisitos que cada estado establece.</a:t>
            </a:r>
            <a:endParaRPr lang="es-MX" dirty="0"/>
          </a:p>
          <a:p>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339676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D57F1E4F-1CFF-5643-939E-217C01CDF565}" type="slidenum">
              <a:rPr lang="en-US" smtClean="0"/>
              <a:pPr/>
              <a:t>32</a:t>
            </a:fld>
            <a:endParaRPr lang="en-US" dirty="0"/>
          </a:p>
        </p:txBody>
      </p:sp>
      <p:sp>
        <p:nvSpPr>
          <p:cNvPr id="2" name="Título 1"/>
          <p:cNvSpPr>
            <a:spLocks noGrp="1"/>
          </p:cNvSpPr>
          <p:nvPr>
            <p:ph type="ctrTitle" idx="4294967295"/>
          </p:nvPr>
        </p:nvSpPr>
        <p:spPr>
          <a:xfrm>
            <a:off x="2328530" y="798973"/>
            <a:ext cx="7767638" cy="1646238"/>
          </a:xfrm>
        </p:spPr>
        <p:txBody>
          <a:bodyPr>
            <a:normAutofit fontScale="90000"/>
          </a:bodyPr>
          <a:lstStyle/>
          <a:p>
            <a:pPr algn="ctr"/>
            <a:r>
              <a:rPr lang="es-MX" sz="8000" dirty="0"/>
              <a:t>NEGOCIACIÓN Y DIVORCIO</a:t>
            </a:r>
            <a:br>
              <a:rPr lang="es-MX" sz="8000" dirty="0"/>
            </a:br>
            <a:r>
              <a:rPr lang="es-MX" sz="8000" dirty="0"/>
              <a:t> </a:t>
            </a:r>
          </a:p>
        </p:txBody>
      </p:sp>
      <p:sp>
        <p:nvSpPr>
          <p:cNvPr id="3" name="Subtítulo 2"/>
          <p:cNvSpPr>
            <a:spLocks noGrp="1"/>
          </p:cNvSpPr>
          <p:nvPr>
            <p:ph type="subTitle" idx="4294967295"/>
          </p:nvPr>
        </p:nvSpPr>
        <p:spPr>
          <a:xfrm>
            <a:off x="962819" y="2373508"/>
            <a:ext cx="10266362" cy="3627241"/>
          </a:xfrm>
        </p:spPr>
        <p:txBody>
          <a:bodyPr>
            <a:normAutofit/>
          </a:bodyPr>
          <a:lstStyle/>
          <a:p>
            <a:pPr marL="0" indent="0" algn="ctr">
              <a:buNone/>
            </a:pPr>
            <a:endParaRPr lang="es-MX" dirty="0"/>
          </a:p>
          <a:p>
            <a:pPr marL="0" indent="0" algn="ctr">
              <a:buNone/>
            </a:pPr>
            <a:r>
              <a:rPr lang="es-MX" dirty="0"/>
              <a:t>Víctor Monroy, Director de Monroy Abogados, S. C.  </a:t>
            </a:r>
          </a:p>
          <a:p>
            <a:pPr marL="0" indent="0" algn="ctr">
              <a:buNone/>
            </a:pPr>
            <a:r>
              <a:rPr lang="es-MX" dirty="0"/>
              <a:t>Para mayor información nuestra página web </a:t>
            </a:r>
            <a:r>
              <a:rPr lang="es-MX" dirty="0">
                <a:hlinkClick r:id="rId2"/>
              </a:rPr>
              <a:t>www.monroyabogados.com.mx/</a:t>
            </a:r>
            <a:endParaRPr lang="es-MX" dirty="0"/>
          </a:p>
          <a:p>
            <a:pPr marL="0" indent="0" algn="ctr">
              <a:buNone/>
            </a:pPr>
            <a:r>
              <a:rPr lang="es-MX" dirty="0"/>
              <a:t>Sígannos en nuestra redes sociales como Monroy Abogados S.C. </a:t>
            </a:r>
          </a:p>
          <a:p>
            <a:pPr algn="ctr"/>
            <a:endParaRPr lang="es-MX" dirty="0"/>
          </a:p>
          <a:p>
            <a:pPr algn="ctr"/>
            <a:r>
              <a:rPr lang="es-MX" dirty="0"/>
              <a:t>                                </a:t>
            </a:r>
            <a:r>
              <a:rPr lang="es-MX" dirty="0" smtClean="0"/>
              <a:t>                                                  558-046-1841 </a:t>
            </a:r>
            <a:endParaRPr lang="es-MX" dirty="0"/>
          </a:p>
          <a:p>
            <a:pPr algn="ctr"/>
            <a:endParaRPr lang="es-MX" dirty="0"/>
          </a:p>
          <a:p>
            <a:pPr algn="ctr"/>
            <a:endParaRPr lang="es-MX" dirty="0"/>
          </a:p>
          <a:p>
            <a:pPr marL="0" indent="0" algn="ctr">
              <a:buNone/>
            </a:pPr>
            <a:endParaRPr lang="es-MX" dirty="0"/>
          </a:p>
          <a:p>
            <a:pPr algn="ctr"/>
            <a:endParaRPr lang="es-MX"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733" y="4742609"/>
            <a:ext cx="763797" cy="69368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600" y="4742608"/>
            <a:ext cx="687299" cy="693683"/>
          </a:xfrm>
          <a:prstGeom prst="rect">
            <a:avLst/>
          </a:prstGeom>
        </p:spPr>
      </p:pic>
      <p:sp>
        <p:nvSpPr>
          <p:cNvPr id="8" name="AutoShape 2" descr="Resultado de imagen para logo twitter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4" descr="Resultado de imagen para logo twitter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6" descr="Logo, logo twitter, azul, cdr, logo png | PNGW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8" descr="Logo, logo twitter, azul, cdr, logo png | PNGWi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4" name="Imagen 13">
            <a:extLst>
              <a:ext uri="{FF2B5EF4-FFF2-40B4-BE49-F238E27FC236}">
                <a16:creationId xmlns:a16="http://schemas.microsoft.com/office/drawing/2014/main" xmlns="" id="{3C428DEC-397F-427E-A007-38A8F23ACAA6}"/>
              </a:ext>
            </a:extLst>
          </p:cNvPr>
          <p:cNvPicPr>
            <a:picLocks noChangeAspect="1"/>
          </p:cNvPicPr>
          <p:nvPr/>
        </p:nvPicPr>
        <p:blipFill rotWithShape="1">
          <a:blip r:embed="rId5"/>
          <a:srcRect l="35974" t="31395" r="33939" b="28343"/>
          <a:stretch/>
        </p:blipFill>
        <p:spPr>
          <a:xfrm>
            <a:off x="5830450" y="4742608"/>
            <a:ext cx="763797" cy="693683"/>
          </a:xfrm>
          <a:prstGeom prst="rect">
            <a:avLst/>
          </a:prstGeom>
        </p:spPr>
      </p:pic>
      <p:pic>
        <p:nvPicPr>
          <p:cNvPr id="12" name="Imagen 11">
            <a:extLst>
              <a:ext uri="{FF2B5EF4-FFF2-40B4-BE49-F238E27FC236}">
                <a16:creationId xmlns="" xmlns:a16="http://schemas.microsoft.com/office/drawing/2014/main" id="{C8C411C4-8AC4-468F-AE83-EB1A510F8A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2880" y="4742608"/>
            <a:ext cx="684918" cy="684918"/>
          </a:xfrm>
          <a:prstGeom prst="rect">
            <a:avLst/>
          </a:prstGeom>
        </p:spPr>
      </p:pic>
    </p:spTree>
    <p:extLst>
      <p:ext uri="{BB962C8B-B14F-4D97-AF65-F5344CB8AC3E}">
        <p14:creationId xmlns:p14="http://schemas.microsoft.com/office/powerpoint/2010/main" val="262021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HISTORIA</a:t>
            </a:r>
          </a:p>
        </p:txBody>
      </p:sp>
      <p:sp>
        <p:nvSpPr>
          <p:cNvPr id="3" name="Marcador de contenido 2"/>
          <p:cNvSpPr>
            <a:spLocks noGrp="1"/>
          </p:cNvSpPr>
          <p:nvPr>
            <p:ph idx="1"/>
          </p:nvPr>
        </p:nvSpPr>
        <p:spPr/>
        <p:txBody>
          <a:bodyPr>
            <a:normAutofit fontScale="92500" lnSpcReduction="20000"/>
          </a:bodyPr>
          <a:lstStyle/>
          <a:p>
            <a:pPr algn="just"/>
            <a:r>
              <a:rPr lang="es-MX" dirty="0"/>
              <a:t>Hace miles de años la humanidad, en la antigua Roma, sobre todo la nobleza, lo celebraba, cientos de años antes de Cristo.</a:t>
            </a:r>
          </a:p>
          <a:p>
            <a:pPr algn="just"/>
            <a:r>
              <a:rPr lang="es-MX" dirty="0"/>
              <a:t>Apareció la separación, simplemente como el abandono de la familia, posteriormente como el repudio, generalmente de la mujer. </a:t>
            </a:r>
          </a:p>
          <a:p>
            <a:pPr algn="just"/>
            <a:r>
              <a:rPr lang="es-MX" dirty="0"/>
              <a:t>La religión católica prohíbe el divorcio, pero regula la nulidad del matrimonio </a:t>
            </a:r>
            <a:r>
              <a:rPr lang="es-MX" dirty="0" smtClean="0"/>
              <a:t>eclesiástico, Derecho Canónico.</a:t>
            </a:r>
            <a:endParaRPr lang="es-MX" dirty="0"/>
          </a:p>
          <a:p>
            <a:pPr algn="just"/>
            <a:r>
              <a:rPr lang="es-MX" dirty="0"/>
              <a:t>Se separa la institución del matrimonio en religioso y civil.</a:t>
            </a:r>
          </a:p>
          <a:p>
            <a:pPr algn="just"/>
            <a:r>
              <a:rPr lang="es-MX" dirty="0"/>
              <a:t>Se legisla en nuestro país, estableciendo una serie de causales de difícil prueba, </a:t>
            </a:r>
            <a:r>
              <a:rPr lang="es-MX" dirty="0" smtClean="0"/>
              <a:t>dificultando </a:t>
            </a:r>
            <a:r>
              <a:rPr lang="es-MX" dirty="0"/>
              <a:t>la presentación de demandas y las sentencias declarándolo. </a:t>
            </a:r>
          </a:p>
        </p:txBody>
      </p:sp>
      <p:sp>
        <p:nvSpPr>
          <p:cNvPr id="4" name="Marcador de pie de página 3"/>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45243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HISTORIA</a:t>
            </a:r>
          </a:p>
        </p:txBody>
      </p:sp>
      <p:sp>
        <p:nvSpPr>
          <p:cNvPr id="3" name="Marcador de contenido 2"/>
          <p:cNvSpPr>
            <a:spLocks noGrp="1"/>
          </p:cNvSpPr>
          <p:nvPr>
            <p:ph idx="1"/>
          </p:nvPr>
        </p:nvSpPr>
        <p:spPr/>
        <p:txBody>
          <a:bodyPr>
            <a:normAutofit fontScale="92500" lnSpcReduction="20000"/>
          </a:bodyPr>
          <a:lstStyle/>
          <a:p>
            <a:pPr algn="just"/>
            <a:r>
              <a:rPr lang="es-MX" dirty="0"/>
              <a:t>El divorcio solo procede un año después del matrimonio.</a:t>
            </a:r>
          </a:p>
          <a:p>
            <a:pPr algn="just"/>
            <a:r>
              <a:rPr lang="es-MX" dirty="0"/>
              <a:t>Aparece como </a:t>
            </a:r>
            <a:r>
              <a:rPr lang="es-MX" dirty="0" smtClean="0"/>
              <a:t>causal, </a:t>
            </a:r>
            <a:r>
              <a:rPr lang="es-MX" dirty="0"/>
              <a:t>la separación de los cónyuges por más de 2 años, por cualquier razón, facilitándolo.</a:t>
            </a:r>
          </a:p>
          <a:p>
            <a:pPr algn="just"/>
            <a:r>
              <a:rPr lang="es-MX" dirty="0"/>
              <a:t>El plazo se disminuyó a un año. </a:t>
            </a:r>
          </a:p>
          <a:p>
            <a:pPr algn="just"/>
            <a:r>
              <a:rPr lang="es-MX" dirty="0"/>
              <a:t>Desaparecen las causales, en la CDMX. </a:t>
            </a:r>
          </a:p>
          <a:p>
            <a:pPr algn="just"/>
            <a:r>
              <a:rPr lang="es-MX" dirty="0" smtClean="0"/>
              <a:t>En el 2011 </a:t>
            </a:r>
            <a:r>
              <a:rPr lang="es-MX" dirty="0"/>
              <a:t>se reforma nuestra constitución federal, introduciendo al sistema los Derechos Humanos, que permiten incluso que en aquellos estados en que aún existen las causales, esa disposición, no se les </a:t>
            </a:r>
            <a:r>
              <a:rPr lang="es-MX" dirty="0" smtClean="0"/>
              <a:t>aplique. INTERÉS SUPERIOR DE LOS MENORES Y PERSPECTIVA DE GÉNERO.  ADULTO MAYOR, INCAPACES, </a:t>
            </a:r>
            <a:endParaRPr lang="es-MX" dirty="0"/>
          </a:p>
        </p:txBody>
      </p:sp>
      <p:sp>
        <p:nvSpPr>
          <p:cNvPr id="4" name="Marcador de pie de página 3"/>
          <p:cNvSpPr>
            <a:spLocks noGrp="1"/>
          </p:cNvSpPr>
          <p:nvPr>
            <p:ph type="ftr" sz="quarter" idx="11"/>
          </p:nvPr>
        </p:nvSpPr>
        <p:spPr>
          <a:xfrm>
            <a:off x="1451578" y="329307"/>
            <a:ext cx="9603275"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916316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HISTORIA</a:t>
            </a:r>
          </a:p>
        </p:txBody>
      </p:sp>
      <p:sp>
        <p:nvSpPr>
          <p:cNvPr id="3" name="Marcador de contenido 2"/>
          <p:cNvSpPr>
            <a:spLocks noGrp="1"/>
          </p:cNvSpPr>
          <p:nvPr>
            <p:ph idx="1"/>
          </p:nvPr>
        </p:nvSpPr>
        <p:spPr/>
        <p:txBody>
          <a:bodyPr>
            <a:normAutofit fontScale="92500" lnSpcReduction="20000"/>
          </a:bodyPr>
          <a:lstStyle/>
          <a:p>
            <a:pPr algn="just"/>
            <a:r>
              <a:rPr lang="es-MX" dirty="0"/>
              <a:t>Al existir causales, al proceder el divorcio existía un cónyuge culpable que tenía que esperar 2 años </a:t>
            </a:r>
            <a:r>
              <a:rPr lang="es-MX" dirty="0" smtClean="0"/>
              <a:t>para, en su caso, volverse </a:t>
            </a:r>
            <a:r>
              <a:rPr lang="es-MX" dirty="0"/>
              <a:t>a casar y el inocente un año. </a:t>
            </a:r>
          </a:p>
          <a:p>
            <a:pPr algn="just"/>
            <a:r>
              <a:rPr lang="es-MX" dirty="0"/>
              <a:t>En aplicación al Derecho Humano de Libre Desarrollo de la Personalidad, se puede solicitar el </a:t>
            </a:r>
            <a:r>
              <a:rPr lang="es-MX" dirty="0" smtClean="0"/>
              <a:t>divorcio sin </a:t>
            </a:r>
            <a:r>
              <a:rPr lang="es-MX" dirty="0"/>
              <a:t>esperar ningún </a:t>
            </a:r>
            <a:r>
              <a:rPr lang="es-MX" dirty="0" smtClean="0"/>
              <a:t>tiempo, </a:t>
            </a:r>
            <a:r>
              <a:rPr lang="es-MX" dirty="0"/>
              <a:t>y concedido el divorcio, tampoco es necesario tiempo </a:t>
            </a:r>
            <a:r>
              <a:rPr lang="es-MX" dirty="0" smtClean="0"/>
              <a:t>alguno</a:t>
            </a:r>
            <a:r>
              <a:rPr lang="es-MX" dirty="0"/>
              <a:t> </a:t>
            </a:r>
            <a:r>
              <a:rPr lang="es-MX" dirty="0" smtClean="0"/>
              <a:t>para volver a casarse.</a:t>
            </a:r>
            <a:endParaRPr lang="es-MX" dirty="0"/>
          </a:p>
          <a:p>
            <a:pPr algn="just"/>
            <a:r>
              <a:rPr lang="es-MX" dirty="0"/>
              <a:t>Si es bueno o malo, no lo sé, no tengo elementos para calificarlo, tengo claro que el divorcio es una institución necesaria. </a:t>
            </a:r>
          </a:p>
          <a:p>
            <a:pPr algn="just"/>
            <a:r>
              <a:rPr lang="es-MX" dirty="0"/>
              <a:t>Se ha incrementado el número de divorcios y disminuido la duración del matrimonio.</a:t>
            </a:r>
          </a:p>
          <a:p>
            <a:pPr algn="just"/>
            <a:r>
              <a:rPr lang="es-MX" dirty="0"/>
              <a:t>También la violencia </a:t>
            </a:r>
            <a:r>
              <a:rPr lang="es-MX" dirty="0" smtClean="0"/>
              <a:t>INTRAFAMILIAR.</a:t>
            </a:r>
            <a:endParaRPr lang="es-MX" dirty="0"/>
          </a:p>
        </p:txBody>
      </p:sp>
      <p:sp>
        <p:nvSpPr>
          <p:cNvPr id="4" name="Marcador de pie de página 3"/>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4446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8" y="966497"/>
            <a:ext cx="9603275" cy="1049235"/>
          </a:xfrm>
        </p:spPr>
        <p:txBody>
          <a:bodyPr/>
          <a:lstStyle/>
          <a:p>
            <a:pPr algn="ctr"/>
            <a:r>
              <a:rPr lang="es-MX" b="1" dirty="0">
                <a:effectLst>
                  <a:outerShdw blurRad="38100" dist="38100" dir="2700000" algn="tl">
                    <a:srgbClr val="000000">
                      <a:alpha val="43137"/>
                    </a:srgbClr>
                  </a:outerShdw>
                </a:effectLst>
              </a:rPr>
              <a:t>SOLUCIONES</a:t>
            </a:r>
            <a:endParaRPr lang="es-MX" dirty="0"/>
          </a:p>
        </p:txBody>
      </p:sp>
      <p:sp>
        <p:nvSpPr>
          <p:cNvPr id="3" name="Marcador de contenido 2"/>
          <p:cNvSpPr>
            <a:spLocks noGrp="1"/>
          </p:cNvSpPr>
          <p:nvPr>
            <p:ph idx="1"/>
          </p:nvPr>
        </p:nvSpPr>
        <p:spPr/>
        <p:txBody>
          <a:bodyPr>
            <a:normAutofit fontScale="92500" lnSpcReduction="20000"/>
          </a:bodyPr>
          <a:lstStyle/>
          <a:p>
            <a:pPr algn="just"/>
            <a:r>
              <a:rPr lang="es-MX" dirty="0" smtClean="0"/>
              <a:t>Judicial  </a:t>
            </a:r>
          </a:p>
          <a:p>
            <a:pPr indent="495300" algn="just"/>
            <a:r>
              <a:rPr lang="es-MX" dirty="0" smtClean="0"/>
              <a:t>De Común Acuerdo</a:t>
            </a:r>
          </a:p>
          <a:p>
            <a:pPr indent="495300" algn="just"/>
            <a:r>
              <a:rPr lang="es-MX" dirty="0" smtClean="0"/>
              <a:t>Contenciosa</a:t>
            </a:r>
          </a:p>
          <a:p>
            <a:pPr algn="just"/>
            <a:r>
              <a:rPr lang="es-MX" dirty="0" smtClean="0"/>
              <a:t>Por excepción Administrativa y Notarial (De común acuerdo)</a:t>
            </a:r>
          </a:p>
          <a:p>
            <a:pPr algn="just"/>
            <a:r>
              <a:rPr lang="es-MX" dirty="0" smtClean="0"/>
              <a:t>Para lograr sea de común acuerdo requiere de ;</a:t>
            </a:r>
          </a:p>
          <a:p>
            <a:pPr indent="495300" algn="just"/>
            <a:r>
              <a:rPr lang="es-MX" dirty="0" smtClean="0"/>
              <a:t>Negociación Inteligente, </a:t>
            </a:r>
            <a:endParaRPr lang="es-MX" dirty="0"/>
          </a:p>
          <a:p>
            <a:pPr indent="495300" algn="just"/>
            <a:r>
              <a:rPr lang="es-MX" dirty="0" smtClean="0"/>
              <a:t>Mediación</a:t>
            </a:r>
          </a:p>
          <a:p>
            <a:pPr algn="just"/>
            <a:r>
              <a:rPr lang="es-MX" dirty="0" smtClean="0"/>
              <a:t>Se </a:t>
            </a:r>
            <a:r>
              <a:rPr lang="es-MX" dirty="0"/>
              <a:t>requiere dejar atrás el pasado, ver el aquí y ahora, como base para planear un mejor futuro. </a:t>
            </a:r>
          </a:p>
          <a:p>
            <a:endParaRPr lang="es-MX" dirty="0"/>
          </a:p>
        </p:txBody>
      </p:sp>
      <p:sp>
        <p:nvSpPr>
          <p:cNvPr id="4" name="Marcador de pie de página 3"/>
          <p:cNvSpPr>
            <a:spLocks noGrp="1"/>
          </p:cNvSpPr>
          <p:nvPr>
            <p:ph type="ftr" sz="quarter" idx="11"/>
          </p:nvPr>
        </p:nvSpPr>
        <p:spPr>
          <a:xfrm>
            <a:off x="1451579" y="329307"/>
            <a:ext cx="9765770"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64167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SOLUCIONES</a:t>
            </a:r>
            <a:endParaRPr lang="es-MX" dirty="0"/>
          </a:p>
        </p:txBody>
      </p:sp>
      <p:sp>
        <p:nvSpPr>
          <p:cNvPr id="3" name="Marcador de contenido 2"/>
          <p:cNvSpPr>
            <a:spLocks noGrp="1"/>
          </p:cNvSpPr>
          <p:nvPr>
            <p:ph idx="1"/>
          </p:nvPr>
        </p:nvSpPr>
        <p:spPr/>
        <p:txBody>
          <a:bodyPr>
            <a:normAutofit fontScale="92500" lnSpcReduction="20000"/>
          </a:bodyPr>
          <a:lstStyle/>
          <a:p>
            <a:endParaRPr lang="es-MX" dirty="0" smtClean="0"/>
          </a:p>
          <a:p>
            <a:pPr algn="just"/>
            <a:r>
              <a:rPr lang="es-MX" dirty="0"/>
              <a:t>Si después de tratar verdaderamente la negociación, no fue posible, intentar la Mediación, pública o privada. </a:t>
            </a:r>
          </a:p>
          <a:p>
            <a:pPr algn="just"/>
            <a:r>
              <a:rPr lang="es-MX" dirty="0"/>
              <a:t>La mediación pública la ofrecen todos los tribunales del país, es un procedimiento gratuito y voluntario. </a:t>
            </a:r>
          </a:p>
          <a:p>
            <a:pPr algn="just"/>
            <a:r>
              <a:rPr lang="es-MX" dirty="0"/>
              <a:t>Para la mediación privada es necesario contratar los servicios de un mediador. Igualmente es voluntaria, para ambas partes hasta antes de firmar el convenio. Cualquiera de las partes puede retirarse. </a:t>
            </a:r>
          </a:p>
          <a:p>
            <a:pPr algn="just"/>
            <a:r>
              <a:rPr lang="es-MX" dirty="0"/>
              <a:t>De lograrse un convenio, se ahorran disgustos, dinero y tiempo. </a:t>
            </a:r>
          </a:p>
          <a:p>
            <a:endParaRPr lang="es-MX" dirty="0"/>
          </a:p>
        </p:txBody>
      </p:sp>
      <p:sp>
        <p:nvSpPr>
          <p:cNvPr id="4" name="Marcador de pie de página 3"/>
          <p:cNvSpPr>
            <a:spLocks noGrp="1"/>
          </p:cNvSpPr>
          <p:nvPr>
            <p:ph type="ftr" sz="quarter" idx="11"/>
          </p:nvPr>
        </p:nvSpPr>
        <p:spPr/>
        <p:txBody>
          <a:bodyPr/>
          <a:lstStyle/>
          <a:p>
            <a:r>
              <a:rPr lang="es-MX" smtClean="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85117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SOLUCIONES</a:t>
            </a:r>
            <a:endParaRPr lang="es-MX" dirty="0"/>
          </a:p>
        </p:txBody>
      </p:sp>
      <p:sp>
        <p:nvSpPr>
          <p:cNvPr id="3" name="Marcador de contenido 2"/>
          <p:cNvSpPr>
            <a:spLocks noGrp="1"/>
          </p:cNvSpPr>
          <p:nvPr>
            <p:ph idx="1"/>
          </p:nvPr>
        </p:nvSpPr>
        <p:spPr/>
        <p:txBody>
          <a:bodyPr>
            <a:normAutofit fontScale="85000" lnSpcReduction="20000"/>
          </a:bodyPr>
          <a:lstStyle/>
          <a:p>
            <a:pPr marL="0" indent="0">
              <a:buNone/>
            </a:pPr>
            <a:r>
              <a:rPr lang="es-MX" b="1" dirty="0"/>
              <a:t>NEGOCIACIÓN INTELIGENTE</a:t>
            </a:r>
          </a:p>
          <a:p>
            <a:pPr algn="just"/>
            <a:r>
              <a:rPr lang="es-MX" dirty="0"/>
              <a:t>Puede resolver todos los conflictos, en aras de lograr un divorcio que permita una buena comunicación futura entre las partes y el resto de </a:t>
            </a:r>
            <a:r>
              <a:rPr lang="es-MX" dirty="0" smtClean="0"/>
              <a:t>las </a:t>
            </a:r>
            <a:r>
              <a:rPr lang="es-MX" dirty="0"/>
              <a:t>familias, incluyendo la ampliada y las amistades que en pareja formaron. </a:t>
            </a:r>
          </a:p>
          <a:p>
            <a:pPr algn="just"/>
            <a:r>
              <a:rPr lang="es-MX" dirty="0"/>
              <a:t>La convivencia con los padres y la familia es sobre todo un derecho de los hijos.</a:t>
            </a:r>
          </a:p>
          <a:p>
            <a:pPr algn="just"/>
            <a:r>
              <a:rPr lang="es-MX" dirty="0"/>
              <a:t>Generalmente se logra más negociado que forzando.</a:t>
            </a:r>
          </a:p>
          <a:p>
            <a:pPr algn="just"/>
            <a:r>
              <a:rPr lang="es-MX" dirty="0"/>
              <a:t>La negociación inteligente las más de las veces ahorra dinero, enojos, </a:t>
            </a:r>
            <a:r>
              <a:rPr lang="es-MX" dirty="0" smtClean="0"/>
              <a:t>molestias</a:t>
            </a:r>
            <a:r>
              <a:rPr lang="es-MX" dirty="0"/>
              <a:t>, estrés y se trasmite a los menores como una lección </a:t>
            </a:r>
            <a:r>
              <a:rPr lang="es-MX" dirty="0" err="1" smtClean="0"/>
              <a:t>posivtiia</a:t>
            </a:r>
            <a:r>
              <a:rPr lang="es-MX" dirty="0" smtClean="0"/>
              <a:t> </a:t>
            </a:r>
            <a:r>
              <a:rPr lang="es-MX" dirty="0"/>
              <a:t>de crecimiento personal</a:t>
            </a:r>
          </a:p>
          <a:p>
            <a:pPr algn="just"/>
            <a:r>
              <a:rPr lang="es-MX" dirty="0"/>
              <a:t>El juicio incrementa los gastos </a:t>
            </a:r>
            <a:r>
              <a:rPr lang="es-MX" dirty="0" smtClean="0"/>
              <a:t>familiares </a:t>
            </a:r>
            <a:r>
              <a:rPr lang="es-MX" dirty="0"/>
              <a:t>y entre más conflictivo sea, la lección de vida probablemente sea más negativa </a:t>
            </a:r>
          </a:p>
          <a:p>
            <a:endParaRPr lang="es-MX" dirty="0"/>
          </a:p>
        </p:txBody>
      </p:sp>
      <p:sp>
        <p:nvSpPr>
          <p:cNvPr id="4" name="Marcador de pie de página 3"/>
          <p:cNvSpPr>
            <a:spLocks noGrp="1"/>
          </p:cNvSpPr>
          <p:nvPr>
            <p:ph type="ftr" sz="quarter" idx="11"/>
          </p:nvPr>
        </p:nvSpPr>
        <p:spPr>
          <a:xfrm>
            <a:off x="1451579" y="329307"/>
            <a:ext cx="9603274" cy="309201"/>
          </a:xfrm>
        </p:spPr>
        <p:txBody>
          <a:bodyPr/>
          <a:lstStyle/>
          <a:p>
            <a:r>
              <a:rPr lang="es-MX" dirty="0"/>
              <a:t>Mtro. Víctor M. Monroy J.                                                                  										           Monroy Abogados, S. C.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86688599"/>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2010</TotalTime>
  <Words>2798</Words>
  <Application>Microsoft Office PowerPoint</Application>
  <PresentationFormat>Panorámica</PresentationFormat>
  <Paragraphs>283</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Courier New</vt:lpstr>
      <vt:lpstr>Gill Sans MT</vt:lpstr>
      <vt:lpstr>Wingdings</vt:lpstr>
      <vt:lpstr>Galería</vt:lpstr>
      <vt:lpstr>Presentación de PowerPoint</vt:lpstr>
      <vt:lpstr>Bienvenida</vt:lpstr>
      <vt:lpstr>¿Por qué Divorciarme?</vt:lpstr>
      <vt:lpstr>HISTORIA</vt:lpstr>
      <vt:lpstr>HISTORIA</vt:lpstr>
      <vt:lpstr>HISTORIA</vt:lpstr>
      <vt:lpstr>SOLUCIONES</vt:lpstr>
      <vt:lpstr>SOLUCIONES</vt:lpstr>
      <vt:lpstr>SOLUCIONES</vt:lpstr>
      <vt:lpstr>PREPARACIÓN</vt:lpstr>
      <vt:lpstr>Requisitos comunes</vt:lpstr>
      <vt:lpstr>TIPOS DE DIVORCIO cdmx</vt:lpstr>
      <vt:lpstr>   DOCUMENTOS QUE SE PRESENTAN   </vt:lpstr>
      <vt:lpstr>NEGOCIANDO INTELIGENTEMENTE EL  CONVENIO DE DIVORCIO </vt:lpstr>
      <vt:lpstr>NEGOCIANDO INTELIGENTEMENTE EL  CONVENIO DE DIVORCIO </vt:lpstr>
      <vt:lpstr>Patria Potestad, Guarda, Custodia y Uso del domicilio conyugal  </vt:lpstr>
      <vt:lpstr>Derecho de Visita y Convivencia  </vt:lpstr>
      <vt:lpstr>Alimentos y su Garantía </vt:lpstr>
      <vt:lpstr>Régimen Patrimonial del Matrimonio</vt:lpstr>
      <vt:lpstr>Disolución-Liquidación de la Sociedad Conyugal </vt:lpstr>
      <vt:lpstr>Compensación </vt:lpstr>
      <vt:lpstr>PROCEDIMIENTOS DE DIVORCIO EN LA CDMX</vt:lpstr>
      <vt:lpstr>PROCEDIMIENTOS DE DIVORCIO EN LA CDMX</vt:lpstr>
      <vt:lpstr>TIPOS DE DIVORCIO edomex</vt:lpstr>
      <vt:lpstr>PROCEDIMIENTOS DE DIVORCIO EN EL ESTADO DE MÉXICO</vt:lpstr>
      <vt:lpstr>DIVORCIO ADMINISTRATIVO EDOMEX</vt:lpstr>
      <vt:lpstr>DIVORCIO notarial EDOMEX.</vt:lpstr>
      <vt:lpstr>MEDIDAS PROVISIONALES en el divorcio contencioso</vt:lpstr>
      <vt:lpstr>PROBLEMAS GRAVES</vt:lpstr>
      <vt:lpstr>OTROS TIPOS DE UNIONES DE PERSONAS</vt:lpstr>
      <vt:lpstr>OTROS TIPOS DE UNIONES DE PERSONAS</vt:lpstr>
      <vt:lpstr>NEGOCIACIÓN Y DIVORCIO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DIVORCIO</dc:title>
  <dc:creator>Cuenta Microsoft</dc:creator>
  <cp:lastModifiedBy>Cuenta Microsoft</cp:lastModifiedBy>
  <cp:revision>99</cp:revision>
  <cp:lastPrinted>2020-07-31T18:20:48Z</cp:lastPrinted>
  <dcterms:created xsi:type="dcterms:W3CDTF">2020-07-24T17:37:45Z</dcterms:created>
  <dcterms:modified xsi:type="dcterms:W3CDTF">2020-08-07T17:14:10Z</dcterms:modified>
</cp:coreProperties>
</file>